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3.xml" ContentType="application/vnd.openxmlformats-officedocument.themeOverride+xml"/>
  <Override PartName="/ppt/notesSlides/notesSlide9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7"/>
  </p:notesMasterIdLst>
  <p:handoutMasterIdLst>
    <p:handoutMasterId r:id="rId18"/>
  </p:handoutMasterIdLst>
  <p:sldIdLst>
    <p:sldId id="451" r:id="rId5"/>
    <p:sldId id="452" r:id="rId6"/>
    <p:sldId id="465" r:id="rId7"/>
    <p:sldId id="458" r:id="rId8"/>
    <p:sldId id="498" r:id="rId9"/>
    <p:sldId id="497" r:id="rId10"/>
    <p:sldId id="499" r:id="rId11"/>
    <p:sldId id="500" r:id="rId12"/>
    <p:sldId id="503" r:id="rId13"/>
    <p:sldId id="502" r:id="rId14"/>
    <p:sldId id="481" r:id="rId15"/>
    <p:sldId id="501" r:id="rId16"/>
  </p:sldIdLst>
  <p:sldSz cx="12192000" cy="6858000"/>
  <p:notesSz cx="7104063" cy="102346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Seção Padrão" id="{4C3E87BE-F953-4478-9DC7-80F92A1F1C8E}">
          <p14:sldIdLst>
            <p14:sldId id="451"/>
            <p14:sldId id="452"/>
            <p14:sldId id="465"/>
            <p14:sldId id="458"/>
            <p14:sldId id="498"/>
            <p14:sldId id="497"/>
            <p14:sldId id="499"/>
            <p14:sldId id="500"/>
            <p14:sldId id="503"/>
            <p14:sldId id="502"/>
            <p14:sldId id="481"/>
            <p14:sldId id="50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0F5F3BC-D0E5-A403-108B-42F252573B39}" name="Sandra Pradella" initials="SP" userId="S::sandra.pradella@tramontina.com::d8ab316e-468c-4fa0-b733-b7396f096694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086"/>
    <a:srgbClr val="769BBC"/>
    <a:srgbClr val="033389"/>
    <a:srgbClr val="3C69AB"/>
    <a:srgbClr val="769DC4"/>
    <a:srgbClr val="DDE6F3"/>
    <a:srgbClr val="89ACD3"/>
    <a:srgbClr val="82A4C2"/>
    <a:srgbClr val="5973C7"/>
    <a:srgbClr val="4C7B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Estilo Médio 3 - 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FECB4D8-DB02-4DC6-A0A2-4F2EBAE1DC90}" styleName="Estilo Médio 1 - Ênfas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E171933-4619-4E11-9A3F-F7608DF75F80}" styleName="Estilo Médio 1 - Ênfas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Estilo Claro 1 - Ênfas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1" autoAdjust="0"/>
    <p:restoredTop sz="96283" autoAdjust="0"/>
  </p:normalViewPr>
  <p:slideViewPr>
    <p:cSldViewPr snapToGrid="0">
      <p:cViewPr varScale="1">
        <p:scale>
          <a:sx n="79" d="100"/>
          <a:sy n="79" d="100"/>
        </p:scale>
        <p:origin x="86" y="1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03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lrMapOvr bg1="dk1" tx1="lt1" bg2="dk2" tx2="lt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1" i="0" u="none" strike="noStrike" kern="1200" baseline="0">
                <a:ln w="0">
                  <a:noFill/>
                </a:ln>
                <a:solidFill>
                  <a:srgbClr val="0E2E81"/>
                </a:solidFill>
                <a:latin typeface="Tramontina SmCd Textos" panose="00000506000000000000" pitchFamily="2" charset="0"/>
                <a:ea typeface="+mn-ea"/>
                <a:cs typeface="+mn-cs"/>
              </a:defRPr>
            </a:pPr>
            <a:r>
              <a:rPr lang="pt-BR"/>
              <a:t>Em milhões de R$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1" i="0" u="none" strike="noStrike" kern="1200" baseline="0">
              <a:ln w="0">
                <a:noFill/>
              </a:ln>
              <a:solidFill>
                <a:srgbClr val="0E2E81"/>
              </a:solidFill>
              <a:latin typeface="Tramontina SmCd Textos" panose="00000506000000000000" pitchFamily="2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0"/>
      <c:rotY val="0"/>
      <c:depthPercent val="60"/>
      <c:rAngAx val="0"/>
      <c:perspective val="1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9773714612385388E-2"/>
          <c:y val="7.821226794852687E-2"/>
          <c:w val="0.88272631231951126"/>
          <c:h val="0.7948594158084503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Patrimônio</c:v>
                </c:pt>
              </c:strCache>
            </c:strRef>
          </c:tx>
          <c:spPr>
            <a:solidFill>
              <a:srgbClr val="3C69AB">
                <a:alpha val="90000"/>
              </a:srgbClr>
            </a:solidFill>
            <a:ln w="9525" cap="flat" cmpd="sng" algn="ctr">
              <a:solidFill>
                <a:srgbClr val="0E2E81"/>
              </a:solidFill>
              <a:round/>
            </a:ln>
            <a:effectLst/>
            <a:sp3d contourW="9525">
              <a:contourClr>
                <a:srgbClr val="0E2E81"/>
              </a:contourClr>
            </a:sp3d>
          </c:spPr>
          <c:invertIfNegative val="0"/>
          <c:dLbls>
            <c:dLbl>
              <c:idx val="0"/>
              <c:layout>
                <c:manualLayout>
                  <c:x val="-1.6896675280330333E-3"/>
                  <c:y val="-3.36989918982768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6BF-447C-8E83-1E8456B5F7B0}"/>
                </c:ext>
              </c:extLst>
            </c:dLbl>
            <c:dLbl>
              <c:idx val="1"/>
              <c:layout>
                <c:manualLayout>
                  <c:x val="1.9688557208168938E-3"/>
                  <c:y val="6.45698812747341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6BF-447C-8E83-1E8456B5F7B0}"/>
                </c:ext>
              </c:extLst>
            </c:dLbl>
            <c:dLbl>
              <c:idx val="2"/>
              <c:layout>
                <c:manualLayout>
                  <c:x val="1.2363145924780964E-4"/>
                  <c:y val="-7.6479973273644588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6BF-447C-8E83-1E8456B5F7B0}"/>
                </c:ext>
              </c:extLst>
            </c:dLbl>
            <c:dLbl>
              <c:idx val="3"/>
              <c:layout>
                <c:manualLayout>
                  <c:x val="9.0478259977928486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6BF-447C-8E83-1E8456B5F7B0}"/>
                </c:ext>
              </c:extLst>
            </c:dLbl>
            <c:dLbl>
              <c:idx val="4"/>
              <c:layout>
                <c:manualLayout>
                  <c:x val="-3.2679170952591399E-3"/>
                  <c:y val="4.654146966359398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6BF-447C-8E83-1E8456B5F7B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ln w="0">
                      <a:noFill/>
                    </a:ln>
                    <a:solidFill>
                      <a:srgbClr val="0E2E81"/>
                    </a:solidFill>
                    <a:latin typeface="Tramontina SmCd Textos" panose="00000506000000000000" pitchFamily="2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Plan1!$A$2:$A$6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Plan1!$B$2:$B$6</c:f>
              <c:numCache>
                <c:formatCode>0.0</c:formatCode>
                <c:ptCount val="5"/>
                <c:pt idx="0">
                  <c:v>229.4</c:v>
                </c:pt>
                <c:pt idx="1">
                  <c:v>247.7</c:v>
                </c:pt>
                <c:pt idx="2">
                  <c:v>289.39999999999998</c:v>
                </c:pt>
                <c:pt idx="3">
                  <c:v>312</c:v>
                </c:pt>
                <c:pt idx="4">
                  <c:v>361.37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6-66BF-447C-8E83-1E8456B5F7B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8"/>
        <c:gapDepth val="163"/>
        <c:shape val="box"/>
        <c:axId val="421819984"/>
        <c:axId val="421823512"/>
        <c:axId val="0"/>
      </c:bar3DChart>
      <c:catAx>
        <c:axId val="42181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rgbClr val="0E2E8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all" baseline="0">
                <a:ln w="0">
                  <a:noFill/>
                </a:ln>
                <a:solidFill>
                  <a:srgbClr val="0E2E81"/>
                </a:solidFill>
                <a:latin typeface="Tramontina SmCd Textos" panose="00000506000000000000" pitchFamily="2" charset="0"/>
                <a:ea typeface="+mn-ea"/>
                <a:cs typeface="+mn-cs"/>
              </a:defRPr>
            </a:pPr>
            <a:endParaRPr lang="pt-BR"/>
          </a:p>
        </c:txPr>
        <c:crossAx val="421823512"/>
        <c:crosses val="autoZero"/>
        <c:auto val="1"/>
        <c:lblAlgn val="ctr"/>
        <c:lblOffset val="100"/>
        <c:noMultiLvlLbl val="0"/>
      </c:catAx>
      <c:valAx>
        <c:axId val="421823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A3B9C5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ln w="0">
                  <a:noFill/>
                </a:ln>
                <a:solidFill>
                  <a:srgbClr val="0E2E81"/>
                </a:solidFill>
                <a:latin typeface="Tramontina SmCd Textos" panose="00000506000000000000" pitchFamily="2" charset="0"/>
                <a:ea typeface="+mn-ea"/>
                <a:cs typeface="+mn-cs"/>
              </a:defRPr>
            </a:pPr>
            <a:endParaRPr lang="pt-BR"/>
          </a:p>
        </c:txPr>
        <c:crossAx val="421819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FFFFFF"/>
    </a:solidFill>
    <a:ln w="9525" cap="flat" cmpd="sng" algn="ctr">
      <a:noFill/>
      <a:round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100">
          <a:ln w="0">
            <a:noFill/>
          </a:ln>
          <a:solidFill>
            <a:srgbClr val="0E2E81"/>
          </a:solidFill>
          <a:latin typeface="Tramontina SmCd Textos" panose="00000506000000000000" pitchFamily="2" charset="0"/>
        </a:defRPr>
      </a:pPr>
      <a:endParaRPr lang="pt-B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882016895155851E-2"/>
          <c:y val="4.9901178456549067E-2"/>
          <c:w val="0.98324523179437517"/>
          <c:h val="0.92731179755543092"/>
        </c:manualLayout>
      </c:layout>
      <c:doughnut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R$</c:v>
                </c:pt>
              </c:strCache>
            </c:strRef>
          </c:tx>
          <c:spPr>
            <a:solidFill>
              <a:srgbClr val="3C69AB"/>
            </a:solidFill>
            <a:ln w="31750">
              <a:solidFill>
                <a:schemeClr val="bg1"/>
              </a:solidFill>
            </a:ln>
          </c:spPr>
          <c:explosion val="1"/>
          <c:dPt>
            <c:idx val="0"/>
            <c:bubble3D val="0"/>
            <c:spPr>
              <a:solidFill>
                <a:srgbClr val="033389"/>
              </a:solidFill>
              <a:ln w="317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59B4-425C-9791-CFC14C841421}"/>
              </c:ext>
            </c:extLst>
          </c:dPt>
          <c:dPt>
            <c:idx val="1"/>
            <c:bubble3D val="0"/>
            <c:spPr>
              <a:solidFill>
                <a:srgbClr val="3C69AB"/>
              </a:solidFill>
              <a:ln w="317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59B4-425C-9791-CFC14C841421}"/>
              </c:ext>
            </c:extLst>
          </c:dPt>
          <c:dPt>
            <c:idx val="2"/>
            <c:bubble3D val="0"/>
            <c:spPr>
              <a:solidFill>
                <a:srgbClr val="82A4C2"/>
              </a:solidFill>
              <a:ln w="317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9B4-425C-9791-CFC14C841421}"/>
              </c:ext>
            </c:extLst>
          </c:dPt>
          <c:dPt>
            <c:idx val="3"/>
            <c:bubble3D val="0"/>
            <c:spPr>
              <a:solidFill>
                <a:srgbClr val="89ACD3"/>
              </a:solidFill>
              <a:ln w="317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59B4-425C-9791-CFC14C841421}"/>
              </c:ext>
            </c:extLst>
          </c:dPt>
          <c:dPt>
            <c:idx val="4"/>
            <c:bubble3D val="0"/>
            <c:spPr>
              <a:solidFill>
                <a:srgbClr val="DDE6F3"/>
              </a:solidFill>
              <a:ln w="317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9B4-425C-9791-CFC14C841421}"/>
              </c:ext>
            </c:extLst>
          </c:dPt>
          <c:dPt>
            <c:idx val="5"/>
            <c:bubble3D val="0"/>
            <c:spPr>
              <a:solidFill>
                <a:srgbClr val="3C69AB"/>
              </a:solidFill>
              <a:ln w="317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9686-4D03-90BA-6FD20004FCF0}"/>
              </c:ext>
            </c:extLst>
          </c:dPt>
          <c:cat>
            <c:strRef>
              <c:f>Planilha1!$A$2:$A$7</c:f>
              <c:strCache>
                <c:ptCount val="5"/>
                <c:pt idx="0">
                  <c:v>Renda Fixa</c:v>
                </c:pt>
                <c:pt idx="1">
                  <c:v>ALM (1)</c:v>
                </c:pt>
                <c:pt idx="2">
                  <c:v>Renda Variável</c:v>
                </c:pt>
                <c:pt idx="3">
                  <c:v>Estruturados</c:v>
                </c:pt>
                <c:pt idx="4">
                  <c:v>Exterior</c:v>
                </c:pt>
              </c:strCache>
            </c:strRef>
          </c:cat>
          <c:val>
            <c:numRef>
              <c:f>Planilha1!$B$2:$B$7</c:f>
              <c:numCache>
                <c:formatCode>_-* #,##0.00_-;\-* #,##0.00_-;_-* \-??_-;_-@_-</c:formatCode>
                <c:ptCount val="6"/>
                <c:pt idx="0">
                  <c:v>200584991.47173294</c:v>
                </c:pt>
                <c:pt idx="1">
                  <c:v>74238699.562530845</c:v>
                </c:pt>
                <c:pt idx="2">
                  <c:v>43989782.689293146</c:v>
                </c:pt>
                <c:pt idx="3">
                  <c:v>18345959.307834119</c:v>
                </c:pt>
                <c:pt idx="4">
                  <c:v>24210277.896402195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B4-425C-9791-CFC14C8414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43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view3D>
      <c:rotX val="0"/>
      <c:rotY val="0"/>
      <c:depthPercent val="70"/>
      <c:rAngAx val="0"/>
      <c:perspective val="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3257616038029332E-2"/>
          <c:y val="0.12520665217353907"/>
          <c:w val="0.90630903963920195"/>
          <c:h val="0.6735324405142775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Meta de Rentabilidade</c:v>
                </c:pt>
              </c:strCache>
            </c:strRef>
          </c:tx>
          <c:spPr>
            <a:solidFill>
              <a:srgbClr val="DDE6F3"/>
            </a:solidFill>
            <a:ln w="9525" cap="flat" cmpd="sng" algn="ctr">
              <a:solidFill>
                <a:srgbClr val="033389"/>
              </a:solidFill>
              <a:round/>
            </a:ln>
            <a:effectLst/>
            <a:sp3d contourW="9525">
              <a:contourClr>
                <a:srgbClr val="033389"/>
              </a:contourClr>
            </a:sp3d>
          </c:spPr>
          <c:invertIfNegative val="0"/>
          <c:dPt>
            <c:idx val="4"/>
            <c:invertIfNegative val="0"/>
            <c:bubble3D val="0"/>
            <c:spPr>
              <a:solidFill>
                <a:srgbClr val="A3B9C5"/>
              </a:solidFill>
              <a:ln w="9525" cap="flat" cmpd="sng" algn="ctr">
                <a:solidFill>
                  <a:srgbClr val="033389"/>
                </a:solidFill>
                <a:round/>
              </a:ln>
              <a:effectLst/>
              <a:sp3d contourW="9525">
                <a:contourClr>
                  <a:srgbClr val="033389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F4AB-4039-8981-040C9C4A04C4}"/>
              </c:ext>
            </c:extLst>
          </c:dPt>
          <c:dLbls>
            <c:dLbl>
              <c:idx val="0"/>
              <c:layout>
                <c:manualLayout>
                  <c:x val="4.8407323439764578E-4"/>
                  <c:y val="-2.11291213917935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4AB-4039-8981-040C9C4A04C4}"/>
                </c:ext>
              </c:extLst>
            </c:dLbl>
            <c:dLbl>
              <c:idx val="1"/>
              <c:layout>
                <c:manualLayout>
                  <c:x val="5.7418224929137703E-3"/>
                  <c:y val="-2.902342698266443E-2"/>
                </c:manualLayout>
              </c:layout>
              <c:spPr>
                <a:solidFill>
                  <a:srgbClr val="FFFFFF">
                    <a:alpha val="33000"/>
                  </a:srgb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100" b="0" i="0" u="none" strike="noStrike" kern="1200" baseline="0">
                      <a:solidFill>
                        <a:srgbClr val="0E2E81"/>
                      </a:solidFill>
                      <a:latin typeface="Tramontina SmCd Textos" panose="00000506000000000000" pitchFamily="2" charset="0"/>
                      <a:ea typeface="+mn-ea"/>
                      <a:cs typeface="Poppins" panose="00000500000000000000" pitchFamily="2" charset="0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4AB-4039-8981-040C9C4A04C4}"/>
                </c:ext>
              </c:extLst>
            </c:dLbl>
            <c:dLbl>
              <c:idx val="2"/>
              <c:layout>
                <c:manualLayout>
                  <c:x val="-2.3464151724713493E-5"/>
                  <c:y val="-1.58235490990038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4AB-4039-8981-040C9C4A04C4}"/>
                </c:ext>
              </c:extLst>
            </c:dLbl>
            <c:dLbl>
              <c:idx val="3"/>
              <c:layout>
                <c:manualLayout>
                  <c:x val="1.2961997748998297E-3"/>
                  <c:y val="-3.5201338066774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4AB-4039-8981-040C9C4A04C4}"/>
                </c:ext>
              </c:extLst>
            </c:dLbl>
            <c:dLbl>
              <c:idx val="4"/>
              <c:layout>
                <c:manualLayout>
                  <c:x val="-2.8245945678153461E-3"/>
                  <c:y val="-2.81721618557246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4AB-4039-8981-040C9C4A04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100" b="0" i="0" u="none" strike="noStrike" kern="1200" baseline="0">
                    <a:solidFill>
                      <a:srgbClr val="0E2E81"/>
                    </a:solidFill>
                    <a:latin typeface="Tramontina SmCd Textos" panose="00000506000000000000" pitchFamily="2" charset="0"/>
                    <a:ea typeface="+mn-ea"/>
                    <a:cs typeface="Poppins" panose="00000500000000000000" pitchFamily="2" charset="0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Planilha1!$A$2:$A$6</c:f>
              <c:strCache>
                <c:ptCount val="5"/>
                <c:pt idx="0">
                  <c:v>Renda Fixa</c:v>
                </c:pt>
                <c:pt idx="1">
                  <c:v>Renda Variável</c:v>
                </c:pt>
                <c:pt idx="2">
                  <c:v>Estruturado</c:v>
                </c:pt>
                <c:pt idx="3">
                  <c:v>Exterior</c:v>
                </c:pt>
                <c:pt idx="4">
                  <c:v>Carteira Total</c:v>
                </c:pt>
              </c:strCache>
            </c:strRef>
          </c:cat>
          <c:val>
            <c:numRef>
              <c:f>Planilha1!$B$2:$B$6</c:f>
              <c:numCache>
                <c:formatCode>0.00%</c:formatCode>
                <c:ptCount val="5"/>
                <c:pt idx="0">
                  <c:v>0.14349999999999999</c:v>
                </c:pt>
                <c:pt idx="1">
                  <c:v>0.33950000000000002</c:v>
                </c:pt>
                <c:pt idx="2">
                  <c:v>0.15040000000000001</c:v>
                </c:pt>
                <c:pt idx="3">
                  <c:v>4.41E-2</c:v>
                </c:pt>
                <c:pt idx="4">
                  <c:v>8.4000000000000005E-2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5-F4AB-4039-8981-040C9C4A04C4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Rentabilidade Bruta</c:v>
                </c:pt>
              </c:strCache>
            </c:strRef>
          </c:tx>
          <c:spPr>
            <a:solidFill>
              <a:srgbClr val="3C69AB"/>
            </a:solidFill>
            <a:ln w="9525" cap="flat" cmpd="sng" algn="ctr">
              <a:solidFill>
                <a:srgbClr val="27317E"/>
              </a:solidFill>
              <a:round/>
            </a:ln>
            <a:effectLst/>
            <a:sp3d contourW="9525">
              <a:contourClr>
                <a:srgbClr val="27317E"/>
              </a:contourClr>
            </a:sp3d>
          </c:spPr>
          <c:invertIfNegative val="0"/>
          <c:dPt>
            <c:idx val="4"/>
            <c:invertIfNegative val="0"/>
            <c:bubble3D val="0"/>
            <c:spPr>
              <a:solidFill>
                <a:srgbClr val="033389"/>
              </a:solidFill>
              <a:ln w="9525" cap="flat" cmpd="sng" algn="ctr">
                <a:solidFill>
                  <a:srgbClr val="27317E"/>
                </a:solidFill>
                <a:round/>
              </a:ln>
              <a:effectLst/>
              <a:sp3d contourW="9525">
                <a:contourClr>
                  <a:srgbClr val="27317E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F4AB-4039-8981-040C9C4A04C4}"/>
              </c:ext>
            </c:extLst>
          </c:dPt>
          <c:dLbls>
            <c:dLbl>
              <c:idx val="0"/>
              <c:layout>
                <c:manualLayout>
                  <c:x val="4.2360022156386684E-3"/>
                  <c:y val="-3.69840037023101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4AB-4039-8981-040C9C4A04C4}"/>
                </c:ext>
              </c:extLst>
            </c:dLbl>
            <c:dLbl>
              <c:idx val="1"/>
              <c:layout>
                <c:manualLayout>
                  <c:x val="7.5120870962622419E-3"/>
                  <c:y val="-1.91678841791405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9050995163604634E-2"/>
                      <c:h val="6.454669300135287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F4AB-4039-8981-040C9C4A04C4}"/>
                </c:ext>
              </c:extLst>
            </c:dLbl>
            <c:dLbl>
              <c:idx val="2"/>
              <c:layout>
                <c:manualLayout>
                  <c:x val="1.6436026658390086E-3"/>
                  <c:y val="6.62018075103767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4AB-4039-8981-040C9C4A04C4}"/>
                </c:ext>
              </c:extLst>
            </c:dLbl>
            <c:dLbl>
              <c:idx val="3"/>
              <c:layout>
                <c:manualLayout>
                  <c:x val="2.9172279250984242E-3"/>
                  <c:y val="7.7257162758287562E-3"/>
                </c:manualLayout>
              </c:layout>
              <c:tx>
                <c:rich>
                  <a:bodyPr/>
                  <a:lstStyle/>
                  <a:p>
                    <a:fld id="{463BB4D4-2350-48E7-B364-0B928AD716AF}" type="VALUE">
                      <a:rPr lang="en-US" sz="1100" b="0" i="0" u="none" strike="noStrike" kern="1200" baseline="0">
                        <a:solidFill>
                          <a:srgbClr val="0E2E81"/>
                        </a:solidFill>
                        <a:latin typeface="Tramontina SmCd Textos" panose="00000506000000000000" pitchFamily="2" charset="0"/>
                        <a:ea typeface="+mn-ea"/>
                        <a:cs typeface="Poppins" panose="00000500000000000000" pitchFamily="2" charset="0"/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F4AB-4039-8981-040C9C4A04C4}"/>
                </c:ext>
              </c:extLst>
            </c:dLbl>
            <c:dLbl>
              <c:idx val="4"/>
              <c:layout>
                <c:manualLayout>
                  <c:x val="1.4122972839077767E-3"/>
                  <c:y val="-1.05645606958967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4AB-4039-8981-040C9C4A04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 rtl="0">
                  <a:defRPr lang="en-US" sz="1100" b="0" i="0" u="none" strike="noStrike" kern="1200" baseline="0">
                    <a:solidFill>
                      <a:srgbClr val="0E2E81"/>
                    </a:solidFill>
                    <a:latin typeface="Tramontina SmCd Textos" panose="00000506000000000000" pitchFamily="2" charset="0"/>
                    <a:ea typeface="+mn-ea"/>
                    <a:cs typeface="Poppins" panose="00000500000000000000" pitchFamily="2" charset="0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Planilha1!$A$2:$A$6</c:f>
              <c:strCache>
                <c:ptCount val="5"/>
                <c:pt idx="0">
                  <c:v>Renda Fixa</c:v>
                </c:pt>
                <c:pt idx="1">
                  <c:v>Renda Variável</c:v>
                </c:pt>
                <c:pt idx="2">
                  <c:v>Estruturado</c:v>
                </c:pt>
                <c:pt idx="3">
                  <c:v>Exterior</c:v>
                </c:pt>
                <c:pt idx="4">
                  <c:v>Carteira Total</c:v>
                </c:pt>
              </c:strCache>
            </c:strRef>
          </c:cat>
          <c:val>
            <c:numRef>
              <c:f>Planilha1!$C$2:$C$6</c:f>
              <c:numCache>
                <c:formatCode>0.00%</c:formatCode>
                <c:ptCount val="5"/>
                <c:pt idx="0">
                  <c:v>0.13220000000000001</c:v>
                </c:pt>
                <c:pt idx="1">
                  <c:v>0.3417</c:v>
                </c:pt>
                <c:pt idx="2">
                  <c:v>0.1636</c:v>
                </c:pt>
                <c:pt idx="3">
                  <c:v>4.5199999999999997E-2</c:v>
                </c:pt>
                <c:pt idx="4">
                  <c:v>0.15140000000000001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B-F4AB-4039-8981-040C9C4A04C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427888456"/>
        <c:axId val="427889240"/>
        <c:axId val="0"/>
      </c:bar3DChart>
      <c:catAx>
        <c:axId val="42788845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rgbClr val="E3DED1">
                  <a:lumMod val="90000"/>
                </a:srgb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427889240"/>
        <c:crosses val="autoZero"/>
        <c:auto val="1"/>
        <c:lblAlgn val="ctr"/>
        <c:lblOffset val="100"/>
        <c:noMultiLvlLbl val="0"/>
      </c:catAx>
      <c:valAx>
        <c:axId val="427889240"/>
        <c:scaling>
          <c:orientation val="minMax"/>
          <c:max val="0.35000000000000003"/>
          <c:min val="-5.000000000000001E-2"/>
        </c:scaling>
        <c:delete val="0"/>
        <c:axPos val="l"/>
        <c:majorGridlines>
          <c:spPr>
            <a:ln w="9525" cap="flat" cmpd="sng" algn="ctr">
              <a:solidFill>
                <a:srgbClr val="E3DED1">
                  <a:lumMod val="90000"/>
                </a:srgbClr>
              </a:soli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E2E81"/>
                </a:solidFill>
                <a:latin typeface="Tramontina SmCd Textos" panose="00000506000000000000" pitchFamily="2" charset="0"/>
                <a:ea typeface="+mn-ea"/>
                <a:cs typeface="Poppins" panose="00000500000000000000" pitchFamily="2" charset="0"/>
              </a:defRPr>
            </a:pPr>
            <a:endParaRPr lang="pt-BR"/>
          </a:p>
        </c:txPr>
        <c:crossAx val="427888456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legend>
      <c:legendPos val="b"/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E2E81"/>
                </a:solidFill>
                <a:latin typeface="Tramontina SmCd Textos" panose="00000506000000000000" pitchFamily="2" charset="0"/>
                <a:ea typeface="+mn-ea"/>
                <a:cs typeface="Poppins" panose="00000500000000000000" pitchFamily="2" charset="0"/>
              </a:defRPr>
            </a:pPr>
            <a:endParaRPr lang="pt-BR"/>
          </a:p>
        </c:txPr>
      </c:legendEntry>
      <c:layout>
        <c:manualLayout>
          <c:xMode val="edge"/>
          <c:yMode val="edge"/>
          <c:x val="0.5677953828208061"/>
          <c:y val="1.8675909184856711E-2"/>
          <c:w val="0.38099821839253656"/>
          <c:h val="6.2964781747544704E-2"/>
        </c:manualLayout>
      </c:layout>
      <c:overlay val="0"/>
      <c:spPr>
        <a:solidFill>
          <a:srgbClr val="FFFFFF">
            <a:lumMod val="95000"/>
            <a:alpha val="39000"/>
          </a:srgb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100" b="0" i="0" u="none" strike="noStrike" kern="1200" baseline="0">
              <a:solidFill>
                <a:srgbClr val="0E2E81"/>
              </a:solidFill>
              <a:latin typeface="Tramontina SmCd Textos" panose="00000506000000000000" pitchFamily="2" charset="0"/>
              <a:ea typeface="+mn-ea"/>
              <a:cs typeface="Poppins" panose="00000500000000000000" pitchFamily="2" charset="0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lang="en-US" sz="1100" b="0" i="0" u="none" strike="noStrike" kern="1200" baseline="0">
          <a:solidFill>
            <a:srgbClr val="0E2E81"/>
          </a:solidFill>
          <a:latin typeface="Tramontina SmCd Textos" panose="00000506000000000000" pitchFamily="2" charset="0"/>
          <a:ea typeface="+mn-ea"/>
          <a:cs typeface="Poppins" panose="00000500000000000000" pitchFamily="2" charset="0"/>
        </a:defRPr>
      </a:pPr>
      <a:endParaRPr lang="pt-BR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70"/>
      <c:rAngAx val="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15118402583878E-2"/>
          <c:y val="0.16823787006725577"/>
          <c:w val="0.89394287948063011"/>
          <c:h val="0.6708532268860570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Meta</c:v>
                </c:pt>
              </c:strCache>
            </c:strRef>
          </c:tx>
          <c:spPr>
            <a:solidFill>
              <a:srgbClr val="DDE6F3"/>
            </a:solidFill>
            <a:ln w="9525" cap="flat" cmpd="sng" algn="ctr">
              <a:solidFill>
                <a:srgbClr val="033389"/>
              </a:solidFill>
              <a:round/>
            </a:ln>
            <a:effectLst/>
            <a:sp3d contourW="9525">
              <a:contourClr>
                <a:srgbClr val="033389"/>
              </a:contourClr>
            </a:sp3d>
          </c:spPr>
          <c:invertIfNegative val="0"/>
          <c:dLbls>
            <c:dLbl>
              <c:idx val="0"/>
              <c:layout>
                <c:manualLayout>
                  <c:x val="2.7219765458743983E-3"/>
                  <c:y val="-4.36199727553472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FAE-49B4-949A-5AA08E5E93ED}"/>
                </c:ext>
              </c:extLst>
            </c:dLbl>
            <c:dLbl>
              <c:idx val="1"/>
              <c:layout>
                <c:manualLayout>
                  <c:x val="1.6976103872582485E-3"/>
                  <c:y val="-2.5732645798118552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FAE-49B4-949A-5AA08E5E93ED}"/>
                </c:ext>
              </c:extLst>
            </c:dLbl>
            <c:dLbl>
              <c:idx val="2"/>
              <c:layout>
                <c:manualLayout>
                  <c:x val="1.4446991045689549E-3"/>
                  <c:y val="4.26899458672993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FAE-49B4-949A-5AA08E5E93ED}"/>
                </c:ext>
              </c:extLst>
            </c:dLbl>
            <c:dLbl>
              <c:idx val="3"/>
              <c:layout>
                <c:manualLayout>
                  <c:x val="2.9353232758155511E-3"/>
                  <c:y val="-6.0651446748115345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FAE-49B4-949A-5AA08E5E93ED}"/>
                </c:ext>
              </c:extLst>
            </c:dLbl>
            <c:dLbl>
              <c:idx val="4"/>
              <c:layout>
                <c:manualLayout>
                  <c:x val="2.9649697390464404E-3"/>
                  <c:y val="-9.86370541540966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FAE-49B4-949A-5AA08E5E93ED}"/>
                </c:ext>
              </c:extLst>
            </c:dLbl>
            <c:dLbl>
              <c:idx val="6"/>
              <c:layout>
                <c:manualLayout>
                  <c:x val="2.6463592972436607E-3"/>
                  <c:y val="8.499595421270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FAE-49B4-949A-5AA08E5E93ED}"/>
                </c:ext>
              </c:extLst>
            </c:dLbl>
            <c:dLbl>
              <c:idx val="7"/>
              <c:layout>
                <c:manualLayout>
                  <c:x val="-9.7032053309707648E-17"/>
                  <c:y val="9.558702043652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FAE-49B4-949A-5AA08E5E93ED}"/>
                </c:ext>
              </c:extLst>
            </c:dLbl>
            <c:dLbl>
              <c:idx val="8"/>
              <c:layout>
                <c:manualLayout>
                  <c:x val="-1.4545599271188483E-3"/>
                  <c:y val="-8.9669262183961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FAE-49B4-949A-5AA08E5E93ED}"/>
                </c:ext>
              </c:extLst>
            </c:dLbl>
            <c:dLbl>
              <c:idx val="9"/>
              <c:layout>
                <c:manualLayout>
                  <c:x val="-5.3683815618404667E-3"/>
                  <c:y val="-7.66444858106710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FAE-49B4-949A-5AA08E5E93ED}"/>
                </c:ext>
              </c:extLst>
            </c:dLbl>
            <c:dLbl>
              <c:idx val="10"/>
              <c:layout>
                <c:manualLayout>
                  <c:x val="-4.1666614572979715E-3"/>
                  <c:y val="1.18611998407103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FAE-49B4-949A-5AA08E5E93ED}"/>
                </c:ext>
              </c:extLst>
            </c:dLbl>
            <c:dLbl>
              <c:idx val="11"/>
              <c:layout>
                <c:manualLayout>
                  <c:x val="1.4447072977512164E-3"/>
                  <c:y val="-7.78485600315072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FAE-49B4-949A-5AA08E5E93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E2E81"/>
                    </a:solidFill>
                    <a:latin typeface="Tramontina SmCd Textos" panose="00000506000000000000" pitchFamily="2" charset="0"/>
                    <a:ea typeface="+mn-ea"/>
                    <a:cs typeface="Poppins" panose="00000500000000000000" pitchFamily="2" charset="0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Plan1!$A$2:$A$13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Plan1!$B$2:$B$13</c:f>
              <c:numCache>
                <c:formatCode>0.00%</c:formatCode>
                <c:ptCount val="12"/>
                <c:pt idx="0">
                  <c:v>3.8E-3</c:v>
                </c:pt>
                <c:pt idx="1">
                  <c:v>1.8599999999999998E-2</c:v>
                </c:pt>
                <c:pt idx="2">
                  <c:v>8.8999999999999999E-3</c:v>
                </c:pt>
                <c:pt idx="3">
                  <c:v>8.6E-3</c:v>
                </c:pt>
                <c:pt idx="4">
                  <c:v>7.3000000000000001E-3</c:v>
                </c:pt>
                <c:pt idx="5">
                  <c:v>6.1000000000000004E-3</c:v>
                </c:pt>
                <c:pt idx="6">
                  <c:v>5.8999999999999999E-3</c:v>
                </c:pt>
                <c:pt idx="7">
                  <c:v>1.6999999999999999E-3</c:v>
                </c:pt>
                <c:pt idx="8">
                  <c:v>8.9999999999999993E-3</c:v>
                </c:pt>
                <c:pt idx="9">
                  <c:v>4.1000000000000003E-3</c:v>
                </c:pt>
                <c:pt idx="10">
                  <c:v>4.1000000000000003E-3</c:v>
                </c:pt>
                <c:pt idx="11">
                  <c:v>5.8999999999999999E-3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B-DFAE-49B4-949A-5AA08E5E93ED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Rentabilidade Bruta</c:v>
                </c:pt>
              </c:strCache>
            </c:strRef>
          </c:tx>
          <c:spPr>
            <a:solidFill>
              <a:srgbClr val="3C69AB"/>
            </a:solidFill>
            <a:ln w="12700" cap="flat" cmpd="sng" algn="ctr">
              <a:solidFill>
                <a:srgbClr val="759DCB"/>
              </a:solidFill>
              <a:round/>
            </a:ln>
            <a:effectLst/>
            <a:sp3d contourW="12700">
              <a:contourClr>
                <a:srgbClr val="759DCB"/>
              </a:contourClr>
            </a:sp3d>
          </c:spPr>
          <c:invertIfNegative val="0"/>
          <c:dLbls>
            <c:dLbl>
              <c:idx val="0"/>
              <c:layout>
                <c:manualLayout>
                  <c:x val="3.0649052714643276E-4"/>
                  <c:y val="2.8636840190856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FAE-49B4-949A-5AA08E5E93ED}"/>
                </c:ext>
              </c:extLst>
            </c:dLbl>
            <c:dLbl>
              <c:idx val="1"/>
              <c:layout>
                <c:manualLayout>
                  <c:x val="4.2661799615782087E-3"/>
                  <c:y val="7.80109977105929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FAE-49B4-949A-5AA08E5E93ED}"/>
                </c:ext>
              </c:extLst>
            </c:dLbl>
            <c:dLbl>
              <c:idx val="2"/>
              <c:layout>
                <c:manualLayout>
                  <c:x val="1.6876853249042471E-3"/>
                  <c:y val="8.47979117187667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FAE-49B4-949A-5AA08E5E93ED}"/>
                </c:ext>
              </c:extLst>
            </c:dLbl>
            <c:dLbl>
              <c:idx val="3"/>
              <c:layout>
                <c:manualLayout>
                  <c:x val="1.5661957011549759E-3"/>
                  <c:y val="1.7525871721904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FAE-49B4-949A-5AA08E5E93ED}"/>
                </c:ext>
              </c:extLst>
            </c:dLbl>
            <c:dLbl>
              <c:idx val="4"/>
              <c:layout>
                <c:manualLayout>
                  <c:x val="2.2671458972534068E-4"/>
                  <c:y val="-1.89742602220938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FAE-49B4-949A-5AA08E5E93ED}"/>
                </c:ext>
              </c:extLst>
            </c:dLbl>
            <c:dLbl>
              <c:idx val="5"/>
              <c:layout>
                <c:manualLayout>
                  <c:x val="1.6876922977410473E-3"/>
                  <c:y val="1.13209377295646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FAE-49B4-949A-5AA08E5E93ED}"/>
                </c:ext>
              </c:extLst>
            </c:dLbl>
            <c:dLbl>
              <c:idx val="6"/>
              <c:layout>
                <c:manualLayout>
                  <c:x val="4.8620199698576322E-4"/>
                  <c:y val="1.07734771166313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DFAE-49B4-949A-5AA08E5E93ED}"/>
                </c:ext>
              </c:extLst>
            </c:dLbl>
            <c:dLbl>
              <c:idx val="7"/>
              <c:layout>
                <c:manualLayout>
                  <c:x val="-1.3691275746605749E-3"/>
                  <c:y val="-1.08778911782959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FAE-49B4-949A-5AA08E5E93ED}"/>
                </c:ext>
              </c:extLst>
            </c:dLbl>
            <c:dLbl>
              <c:idx val="8"/>
              <c:layout>
                <c:manualLayout>
                  <c:x val="-2.6463592972437574E-3"/>
                  <c:y val="1.34506541042499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DFAE-49B4-949A-5AA08E5E93ED}"/>
                </c:ext>
              </c:extLst>
            </c:dLbl>
            <c:dLbl>
              <c:idx val="9"/>
              <c:layout>
                <c:manualLayout>
                  <c:x val="8.0746185308621694E-5"/>
                  <c:y val="-3.46278109420801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DFAE-49B4-949A-5AA08E5E93ED}"/>
                </c:ext>
              </c:extLst>
            </c:dLbl>
            <c:dLbl>
              <c:idx val="10"/>
              <c:layout>
                <c:manualLayout>
                  <c:x val="-1.3232025079830843E-3"/>
                  <c:y val="5.34423119441413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DFAE-49B4-949A-5AA08E5E93ED}"/>
                </c:ext>
              </c:extLst>
            </c:dLbl>
            <c:dLbl>
              <c:idx val="11"/>
              <c:layout>
                <c:manualLayout>
                  <c:x val="2.889414595502432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DFAE-49B4-949A-5AA08E5E93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rgbClr val="0E2E81"/>
                    </a:solidFill>
                    <a:latin typeface="Tramontina SmCd Textos" panose="00000506000000000000" pitchFamily="2" charset="0"/>
                    <a:ea typeface="+mn-ea"/>
                    <a:cs typeface="Poppins" panose="00000500000000000000" pitchFamily="2" charset="0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Plan1!$A$2:$A$13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Plan1!$C$2:$C$13</c:f>
              <c:numCache>
                <c:formatCode>0.00%</c:formatCode>
                <c:ptCount val="12"/>
                <c:pt idx="0">
                  <c:v>1.3599999999999999E-2</c:v>
                </c:pt>
                <c:pt idx="1">
                  <c:v>3.8E-3</c:v>
                </c:pt>
                <c:pt idx="2">
                  <c:v>8.8000000000000005E-3</c:v>
                </c:pt>
                <c:pt idx="3">
                  <c:v>1.6199999999999999E-2</c:v>
                </c:pt>
                <c:pt idx="4">
                  <c:v>1.55E-2</c:v>
                </c:pt>
                <c:pt idx="5">
                  <c:v>1.01E-2</c:v>
                </c:pt>
                <c:pt idx="6">
                  <c:v>4.3E-3</c:v>
                </c:pt>
                <c:pt idx="7">
                  <c:v>1.6299999999999999E-2</c:v>
                </c:pt>
                <c:pt idx="8">
                  <c:v>1.35E-2</c:v>
                </c:pt>
                <c:pt idx="9">
                  <c:v>1.46E-2</c:v>
                </c:pt>
                <c:pt idx="10">
                  <c:v>1.6299999999999999E-2</c:v>
                </c:pt>
                <c:pt idx="11">
                  <c:v>9.9000000000000008E-3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18-DFAE-49B4-949A-5AA08E5E93E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9"/>
        <c:shape val="box"/>
        <c:axId val="427888456"/>
        <c:axId val="427889240"/>
        <c:axId val="0"/>
      </c:bar3DChart>
      <c:catAx>
        <c:axId val="427888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60000" spcFirstLastPara="1" vertOverflow="ellipsis" wrap="square" anchor="ctr" anchorCtr="1"/>
          <a:lstStyle/>
          <a:p>
            <a:pPr>
              <a:defRPr sz="1000" b="0" i="0" u="none" strike="noStrike" kern="1200" cap="all" baseline="0">
                <a:solidFill>
                  <a:srgbClr val="0E2E81"/>
                </a:solidFill>
                <a:latin typeface="Tramontina SmCd Textos" panose="00000506000000000000" pitchFamily="2" charset="0"/>
                <a:ea typeface="+mn-ea"/>
                <a:cs typeface="Poppins" panose="00000500000000000000" pitchFamily="2" charset="0"/>
              </a:defRPr>
            </a:pPr>
            <a:endParaRPr lang="pt-BR"/>
          </a:p>
        </c:txPr>
        <c:crossAx val="427889240"/>
        <c:crosses val="autoZero"/>
        <c:auto val="1"/>
        <c:lblAlgn val="ctr"/>
        <c:lblOffset val="100"/>
        <c:noMultiLvlLbl val="0"/>
      </c:catAx>
      <c:valAx>
        <c:axId val="427889240"/>
        <c:scaling>
          <c:orientation val="minMax"/>
          <c:max val="2.5000000000000005E-2"/>
          <c:min val="-1.0000000000000002E-2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E2E81"/>
                </a:solidFill>
                <a:latin typeface="Tramontina SmCd Textos" panose="00000506000000000000" pitchFamily="2" charset="0"/>
                <a:ea typeface="+mn-ea"/>
                <a:cs typeface="Poppins" panose="00000500000000000000" pitchFamily="2" charset="0"/>
              </a:defRPr>
            </a:pPr>
            <a:endParaRPr lang="pt-BR"/>
          </a:p>
        </c:txPr>
        <c:crossAx val="427888456"/>
        <c:crosses val="autoZero"/>
        <c:crossBetween val="between"/>
        <c:majorUnit val="5.000000000000001E-3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9843596206116931"/>
          <c:y val="3.08129889951573E-2"/>
          <c:w val="0.21225056543890777"/>
          <c:h val="6.0871400959981739E-2"/>
        </c:manualLayout>
      </c:layout>
      <c:overlay val="0"/>
      <c:spPr>
        <a:solidFill>
          <a:schemeClr val="bg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rgbClr val="0E2E81"/>
              </a:solidFill>
              <a:latin typeface="Tramontina SmCd Textos" panose="00000506000000000000" pitchFamily="2" charset="0"/>
              <a:ea typeface="+mn-ea"/>
              <a:cs typeface="Poppins" panose="00000500000000000000" pitchFamily="2" charset="0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000">
          <a:solidFill>
            <a:srgbClr val="0E2E81"/>
          </a:solidFill>
          <a:latin typeface="Tramontina SmCd Textos" panose="00000506000000000000" pitchFamily="2" charset="0"/>
          <a:cs typeface="Poppins" panose="00000500000000000000" pitchFamily="2" charset="0"/>
        </a:defRPr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E2E81"/>
                </a:solidFill>
                <a:latin typeface="Tramontina SmCd Textos" panose="00000506000000000000" pitchFamily="2" charset="0"/>
                <a:ea typeface="+mn-ea"/>
                <a:cs typeface="Poppins" panose="00000500000000000000" pitchFamily="2" charset="0"/>
              </a:defRPr>
            </a:pPr>
            <a:r>
              <a:rPr lang="pt-BR" b="0" dirty="0"/>
              <a:t>Rentabilidade da cota do Plano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rgbClr val="0E2E81"/>
              </a:solidFill>
              <a:latin typeface="Tramontina SmCd Textos" panose="00000506000000000000" pitchFamily="2" charset="0"/>
              <a:ea typeface="+mn-ea"/>
              <a:cs typeface="Poppins" panose="00000500000000000000" pitchFamily="2" charset="0"/>
            </a:defRPr>
          </a:pPr>
          <a:endParaRPr lang="pt-BR"/>
        </a:p>
      </c:txPr>
    </c:title>
    <c:autoTitleDeleted val="0"/>
    <c:view3D>
      <c:rotX val="0"/>
      <c:rotY val="0"/>
      <c:depthPercent val="70"/>
      <c:rAngAx val="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15118402583878E-2"/>
          <c:y val="0.16823787006725577"/>
          <c:w val="0.78947269800760378"/>
          <c:h val="0.6708532268860570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Meta</c:v>
                </c:pt>
              </c:strCache>
            </c:strRef>
          </c:tx>
          <c:spPr>
            <a:solidFill>
              <a:srgbClr val="DDE6F3"/>
            </a:solidFill>
            <a:ln w="9525" cap="flat" cmpd="sng" algn="ctr">
              <a:solidFill>
                <a:srgbClr val="033389"/>
              </a:solidFill>
              <a:round/>
            </a:ln>
            <a:effectLst/>
            <a:sp3d contourW="9525">
              <a:contourClr>
                <a:srgbClr val="033389"/>
              </a:contourClr>
            </a:sp3d>
          </c:spPr>
          <c:invertIfNegative val="0"/>
          <c:dLbls>
            <c:dLbl>
              <c:idx val="0"/>
              <c:layout>
                <c:manualLayout>
                  <c:x val="-7.0128183803447926E-3"/>
                  <c:y val="-8.22223937932883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FAE-49B4-949A-5AA08E5E93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E2E81"/>
                    </a:solidFill>
                    <a:latin typeface="Tramontina SmCd Textos" panose="00000506000000000000" pitchFamily="2" charset="0"/>
                    <a:ea typeface="+mn-ea"/>
                    <a:cs typeface="Poppins" panose="00000500000000000000" pitchFamily="2" charset="0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Plan1!$A$2</c:f>
              <c:strCache>
                <c:ptCount val="1"/>
                <c:pt idx="0">
                  <c:v>jan</c:v>
                </c:pt>
              </c:strCache>
            </c:strRef>
          </c:cat>
          <c:val>
            <c:numRef>
              <c:f>Plan1!$B$2</c:f>
              <c:numCache>
                <c:formatCode>0.00%</c:formatCode>
                <c:ptCount val="1"/>
                <c:pt idx="0">
                  <c:v>8.4000000000000005E-2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B-DFAE-49B4-949A-5AA08E5E93ED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Rentabilidade</c:v>
                </c:pt>
              </c:strCache>
            </c:strRef>
          </c:tx>
          <c:spPr>
            <a:solidFill>
              <a:srgbClr val="3C69AB"/>
            </a:solidFill>
            <a:ln w="12700" cap="flat" cmpd="sng" algn="ctr">
              <a:solidFill>
                <a:srgbClr val="759DCB"/>
              </a:solidFill>
              <a:round/>
            </a:ln>
            <a:effectLst/>
            <a:sp3d contourW="12700">
              <a:contourClr>
                <a:srgbClr val="759DCB"/>
              </a:contourClr>
            </a:sp3d>
          </c:spPr>
          <c:invertIfNegative val="0"/>
          <c:dLbls>
            <c:dLbl>
              <c:idx val="0"/>
              <c:layout>
                <c:manualLayout>
                  <c:x val="5.1739560681306534E-3"/>
                  <c:y val="-1.25777465167189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FAE-49B4-949A-5AA08E5E93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rgbClr val="0E2E81"/>
                    </a:solidFill>
                    <a:latin typeface="Tramontina SmCd Textos" panose="00000506000000000000" pitchFamily="2" charset="0"/>
                    <a:ea typeface="+mn-ea"/>
                    <a:cs typeface="Poppins" panose="00000500000000000000" pitchFamily="2" charset="0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Plan1!$A$2</c:f>
              <c:strCache>
                <c:ptCount val="1"/>
                <c:pt idx="0">
                  <c:v>jan</c:v>
                </c:pt>
              </c:strCache>
            </c:strRef>
          </c:cat>
          <c:val>
            <c:numRef>
              <c:f>Plan1!$C$2</c:f>
              <c:numCache>
                <c:formatCode>0.00%</c:formatCode>
                <c:ptCount val="1"/>
                <c:pt idx="0">
                  <c:v>0.14979999999999999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18-DFAE-49B4-949A-5AA08E5E93E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9"/>
        <c:gapDepth val="40"/>
        <c:shape val="box"/>
        <c:axId val="427888456"/>
        <c:axId val="427889240"/>
        <c:axId val="0"/>
      </c:bar3DChart>
      <c:catAx>
        <c:axId val="4278884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low"/>
        <c:crossAx val="427889240"/>
        <c:crosses val="autoZero"/>
        <c:auto val="1"/>
        <c:lblAlgn val="ctr"/>
        <c:lblOffset val="100"/>
        <c:noMultiLvlLbl val="0"/>
      </c:catAx>
      <c:valAx>
        <c:axId val="427889240"/>
        <c:scaling>
          <c:orientation val="minMax"/>
          <c:max val="0.15000000000000002"/>
          <c:min val="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E2E81"/>
                </a:solidFill>
                <a:latin typeface="Tramontina SmCd Textos" panose="00000506000000000000" pitchFamily="2" charset="0"/>
                <a:ea typeface="+mn-ea"/>
                <a:cs typeface="Poppins" panose="00000500000000000000" pitchFamily="2" charset="0"/>
              </a:defRPr>
            </a:pPr>
            <a:endParaRPr lang="pt-BR"/>
          </a:p>
        </c:txPr>
        <c:crossAx val="427888456"/>
        <c:crosses val="autoZero"/>
        <c:crossBetween val="between"/>
        <c:majorUnit val="2.5000000000000005E-2"/>
        <c:minorUnit val="2.0000000000000005E-3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000">
          <a:solidFill>
            <a:srgbClr val="0E2E81"/>
          </a:solidFill>
          <a:latin typeface="Tramontina SmCd Textos" panose="00000506000000000000" pitchFamily="2" charset="0"/>
          <a:cs typeface="Poppins" panose="00000500000000000000" pitchFamily="2" charset="0"/>
        </a:defRPr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E2E81"/>
                </a:solidFill>
                <a:latin typeface="Tramontina SmCd Textos" panose="00000506000000000000" pitchFamily="2" charset="0"/>
                <a:ea typeface="+mn-ea"/>
                <a:cs typeface="Poppins" panose="00000500000000000000" pitchFamily="2" charset="0"/>
              </a:defRPr>
            </a:pPr>
            <a:r>
              <a:rPr lang="pt-BR" b="0" dirty="0"/>
              <a:t>Rentabilidade da cota da carteira ALM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rgbClr val="0E2E81"/>
              </a:solidFill>
              <a:latin typeface="Tramontina SmCd Textos" panose="00000506000000000000" pitchFamily="2" charset="0"/>
              <a:ea typeface="+mn-ea"/>
              <a:cs typeface="Poppins" panose="00000500000000000000" pitchFamily="2" charset="0"/>
            </a:defRPr>
          </a:pPr>
          <a:endParaRPr lang="pt-BR"/>
        </a:p>
      </c:txPr>
    </c:title>
    <c:autoTitleDeleted val="0"/>
    <c:view3D>
      <c:rotX val="0"/>
      <c:rotY val="0"/>
      <c:depthPercent val="70"/>
      <c:rAngAx val="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15118402583878E-2"/>
          <c:y val="0.16823787006725577"/>
          <c:w val="0.78947269800760378"/>
          <c:h val="0.6708532268860570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Meta</c:v>
                </c:pt>
              </c:strCache>
            </c:strRef>
          </c:tx>
          <c:spPr>
            <a:solidFill>
              <a:srgbClr val="DDE6F3"/>
            </a:solidFill>
            <a:ln w="9525" cap="flat" cmpd="sng" algn="ctr">
              <a:solidFill>
                <a:srgbClr val="033389"/>
              </a:solidFill>
              <a:round/>
            </a:ln>
            <a:effectLst/>
            <a:sp3d contourW="9525">
              <a:contourClr>
                <a:srgbClr val="033389"/>
              </a:contourClr>
            </a:sp3d>
          </c:spPr>
          <c:invertIfNegative val="0"/>
          <c:dLbls>
            <c:dLbl>
              <c:idx val="0"/>
              <c:layout>
                <c:manualLayout>
                  <c:x val="1.2456586676028333E-2"/>
                  <c:y val="-4.36189039162176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049-4FCC-9356-CF47B74692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E2E81"/>
                    </a:solidFill>
                    <a:latin typeface="Tramontina SmCd Textos" panose="00000506000000000000" pitchFamily="2" charset="0"/>
                    <a:ea typeface="+mn-ea"/>
                    <a:cs typeface="Poppins" panose="00000500000000000000" pitchFamily="2" charset="0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Plan1!$A$2</c:f>
              <c:strCache>
                <c:ptCount val="1"/>
                <c:pt idx="0">
                  <c:v>jan</c:v>
                </c:pt>
              </c:strCache>
            </c:strRef>
          </c:cat>
          <c:val>
            <c:numRef>
              <c:f>Plan1!$B$2</c:f>
              <c:numCache>
                <c:formatCode>0.00%</c:formatCode>
                <c:ptCount val="1"/>
                <c:pt idx="0">
                  <c:v>8.4000000000000005E-2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3049-4FCC-9356-CF47B7469295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Rentabilidade</c:v>
                </c:pt>
              </c:strCache>
            </c:strRef>
          </c:tx>
          <c:spPr>
            <a:solidFill>
              <a:srgbClr val="3C69AB"/>
            </a:solidFill>
            <a:ln w="12700" cap="flat" cmpd="sng" algn="ctr">
              <a:solidFill>
                <a:srgbClr val="759DCB"/>
              </a:solidFill>
              <a:round/>
            </a:ln>
            <a:effectLst/>
            <a:sp3d contourW="12700">
              <a:contourClr>
                <a:srgbClr val="759DCB"/>
              </a:contourClr>
            </a:sp3d>
          </c:spPr>
          <c:invertIfNegative val="0"/>
          <c:dLbls>
            <c:dLbl>
              <c:idx val="0"/>
              <c:layout>
                <c:manualLayout>
                  <c:x val="3.0660480403737204E-4"/>
                  <c:y val="-1.6438095504425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049-4FCC-9356-CF47B74692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rgbClr val="0E2E81"/>
                    </a:solidFill>
                    <a:latin typeface="Tramontina SmCd Textos" panose="00000506000000000000" pitchFamily="2" charset="0"/>
                    <a:ea typeface="+mn-ea"/>
                    <a:cs typeface="Poppins" panose="00000500000000000000" pitchFamily="2" charset="0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Plan1!$A$2</c:f>
              <c:strCache>
                <c:ptCount val="1"/>
                <c:pt idx="0">
                  <c:v>jan</c:v>
                </c:pt>
              </c:strCache>
            </c:strRef>
          </c:cat>
          <c:val>
            <c:numRef>
              <c:f>Plan1!$C$2</c:f>
              <c:numCache>
                <c:formatCode>0.00%</c:formatCode>
                <c:ptCount val="1"/>
                <c:pt idx="0">
                  <c:v>0.11310000000000001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3-3049-4FCC-9356-CF47B746929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9"/>
        <c:gapDepth val="40"/>
        <c:shape val="box"/>
        <c:axId val="427888456"/>
        <c:axId val="427889240"/>
        <c:axId val="0"/>
      </c:bar3DChart>
      <c:catAx>
        <c:axId val="4278884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low"/>
        <c:crossAx val="427889240"/>
        <c:crosses val="autoZero"/>
        <c:auto val="1"/>
        <c:lblAlgn val="ctr"/>
        <c:lblOffset val="100"/>
        <c:noMultiLvlLbl val="0"/>
      </c:catAx>
      <c:valAx>
        <c:axId val="427889240"/>
        <c:scaling>
          <c:orientation val="minMax"/>
          <c:max val="0.15000000000000002"/>
          <c:min val="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rgbClr val="0E2E81"/>
                </a:solidFill>
                <a:latin typeface="Tramontina SmCd Textos" panose="00000506000000000000" pitchFamily="2" charset="0"/>
                <a:ea typeface="+mn-ea"/>
                <a:cs typeface="Poppins" panose="00000500000000000000" pitchFamily="2" charset="0"/>
              </a:defRPr>
            </a:pPr>
            <a:endParaRPr lang="pt-BR"/>
          </a:p>
        </c:txPr>
        <c:crossAx val="427888456"/>
        <c:crosses val="autoZero"/>
        <c:crossBetween val="between"/>
        <c:majorUnit val="2.5000000000000005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000">
          <a:solidFill>
            <a:srgbClr val="0E2E81"/>
          </a:solidFill>
          <a:latin typeface="Tramontina SmCd Textos" panose="00000506000000000000" pitchFamily="2" charset="0"/>
          <a:cs typeface="Poppins" panose="00000500000000000000" pitchFamily="2" charset="0"/>
        </a:defRPr>
      </a:pPr>
      <a:endParaRPr lang="pt-B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E2E81"/>
                </a:solidFill>
                <a:latin typeface="Tramontina SmCd Textos" panose="00000506000000000000" pitchFamily="2" charset="0"/>
                <a:ea typeface="+mn-ea"/>
                <a:cs typeface="Poppins" panose="00000500000000000000" pitchFamily="2" charset="0"/>
              </a:defRPr>
            </a:pPr>
            <a:r>
              <a:rPr lang="pt-BR" b="0" dirty="0"/>
              <a:t>Rentabilidade da Cota do PGA</a:t>
            </a:r>
          </a:p>
        </c:rich>
      </c:tx>
      <c:layout>
        <c:manualLayout>
          <c:xMode val="edge"/>
          <c:yMode val="edge"/>
          <c:x val="0.10774016162672245"/>
          <c:y val="3.08827919016565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rgbClr val="0E2E81"/>
              </a:solidFill>
              <a:latin typeface="Tramontina SmCd Textos" panose="00000506000000000000" pitchFamily="2" charset="0"/>
              <a:ea typeface="+mn-ea"/>
              <a:cs typeface="Poppins" panose="00000500000000000000" pitchFamily="2" charset="0"/>
            </a:defRPr>
          </a:pPr>
          <a:endParaRPr lang="pt-BR"/>
        </a:p>
      </c:txPr>
    </c:title>
    <c:autoTitleDeleted val="0"/>
    <c:view3D>
      <c:rotX val="0"/>
      <c:rotY val="0"/>
      <c:depthPercent val="70"/>
      <c:rAngAx val="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9092166170605643"/>
          <c:y val="0.16051726244719378"/>
          <c:w val="0.78947269800760378"/>
          <c:h val="0.6708532268860570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Meta</c:v>
                </c:pt>
              </c:strCache>
            </c:strRef>
          </c:tx>
          <c:spPr>
            <a:solidFill>
              <a:srgbClr val="DDE6F3"/>
            </a:solidFill>
            <a:ln w="9525" cap="flat" cmpd="sng" algn="ctr">
              <a:solidFill>
                <a:srgbClr val="033389"/>
              </a:solidFill>
              <a:round/>
            </a:ln>
            <a:effectLst/>
            <a:sp3d contourW="9525">
              <a:contourClr>
                <a:srgbClr val="033389"/>
              </a:contourClr>
            </a:sp3d>
          </c:spPr>
          <c:invertIfNegative val="0"/>
          <c:dLbls>
            <c:dLbl>
              <c:idx val="0"/>
              <c:layout>
                <c:manualLayout>
                  <c:x val="7.5892354119350518E-3"/>
                  <c:y val="-4.36189039162176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DE7-421A-9483-3E085E08AC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E2E81"/>
                    </a:solidFill>
                    <a:latin typeface="Tramontina SmCd Textos" panose="00000506000000000000" pitchFamily="2" charset="0"/>
                    <a:ea typeface="+mn-ea"/>
                    <a:cs typeface="Poppins" panose="00000500000000000000" pitchFamily="2" charset="0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Plan1!$A$2</c:f>
              <c:strCache>
                <c:ptCount val="1"/>
                <c:pt idx="0">
                  <c:v>jan</c:v>
                </c:pt>
              </c:strCache>
            </c:strRef>
          </c:cat>
          <c:val>
            <c:numRef>
              <c:f>Plan1!$B$2</c:f>
              <c:numCache>
                <c:formatCode>0.00%</c:formatCode>
                <c:ptCount val="1"/>
                <c:pt idx="0">
                  <c:v>7.3999999999999996E-2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2DE7-421A-9483-3E085E08AC1B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Rentabilidade</c:v>
                </c:pt>
              </c:strCache>
            </c:strRef>
          </c:tx>
          <c:spPr>
            <a:solidFill>
              <a:srgbClr val="3C69AB"/>
            </a:solidFill>
            <a:ln w="12700" cap="flat" cmpd="sng" algn="ctr">
              <a:solidFill>
                <a:srgbClr val="759DCB"/>
              </a:solidFill>
              <a:round/>
            </a:ln>
            <a:effectLst/>
            <a:sp3d contourW="12700">
              <a:contourClr>
                <a:srgbClr val="759DCB"/>
              </a:contourClr>
            </a:sp3d>
          </c:spPr>
          <c:invertIfNegative val="0"/>
          <c:dLbls>
            <c:dLbl>
              <c:idx val="0"/>
              <c:layout>
                <c:manualLayout>
                  <c:x val="5.1739560681306534E-3"/>
                  <c:y val="-2.02984444921331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E7-421A-9483-3E085E08AC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rgbClr val="0E2E81"/>
                    </a:solidFill>
                    <a:latin typeface="Tramontina SmCd Textos" panose="00000506000000000000" pitchFamily="2" charset="0"/>
                    <a:ea typeface="+mn-ea"/>
                    <a:cs typeface="Poppins" panose="00000500000000000000" pitchFamily="2" charset="0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Plan1!$A$2</c:f>
              <c:strCache>
                <c:ptCount val="1"/>
                <c:pt idx="0">
                  <c:v>jan</c:v>
                </c:pt>
              </c:strCache>
            </c:strRef>
          </c:cat>
          <c:val>
            <c:numRef>
              <c:f>Plan1!$C$2</c:f>
              <c:numCache>
                <c:formatCode>0.00%</c:formatCode>
                <c:ptCount val="1"/>
                <c:pt idx="0">
                  <c:v>0.11600000000000001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3-2DE7-421A-9483-3E085E08AC1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9"/>
        <c:gapDepth val="40"/>
        <c:shape val="box"/>
        <c:axId val="427888456"/>
        <c:axId val="427889240"/>
        <c:axId val="0"/>
      </c:bar3DChart>
      <c:catAx>
        <c:axId val="4278884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low"/>
        <c:crossAx val="427889240"/>
        <c:crosses val="autoZero"/>
        <c:auto val="1"/>
        <c:lblAlgn val="ctr"/>
        <c:lblOffset val="100"/>
        <c:noMultiLvlLbl val="0"/>
      </c:catAx>
      <c:valAx>
        <c:axId val="427889240"/>
        <c:scaling>
          <c:orientation val="minMax"/>
          <c:max val="0.15000000000000002"/>
          <c:min val="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E2E81"/>
                </a:solidFill>
                <a:latin typeface="Tramontina SmCd Textos" panose="00000506000000000000" pitchFamily="2" charset="0"/>
                <a:ea typeface="+mn-ea"/>
                <a:cs typeface="Poppins" panose="00000500000000000000" pitchFamily="2" charset="0"/>
              </a:defRPr>
            </a:pPr>
            <a:endParaRPr lang="pt-BR"/>
          </a:p>
        </c:txPr>
        <c:crossAx val="427888456"/>
        <c:crosses val="autoZero"/>
        <c:crossBetween val="between"/>
        <c:majorUnit val="2.5000000000000005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000">
          <a:solidFill>
            <a:srgbClr val="0E2E81"/>
          </a:solidFill>
          <a:latin typeface="Tramontina SmCd Textos" panose="00000506000000000000" pitchFamily="2" charset="0"/>
          <a:cs typeface="Poppins" panose="00000500000000000000" pitchFamily="2" charset="0"/>
        </a:defRPr>
      </a:pPr>
      <a:endParaRPr lang="pt-B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lrMapOvr bg1="dk1" tx1="lt1" bg2="dk2" tx2="lt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1" i="0" u="none" strike="noStrike" kern="1200" baseline="0">
                <a:ln w="0">
                  <a:noFill/>
                </a:ln>
                <a:solidFill>
                  <a:srgbClr val="0E2E81"/>
                </a:solidFill>
                <a:latin typeface="Tramontina SmCd Textos" panose="00000506000000000000" pitchFamily="2" charset="0"/>
                <a:ea typeface="+mn-ea"/>
                <a:cs typeface="+mn-cs"/>
              </a:defRPr>
            </a:pPr>
            <a:r>
              <a:rPr lang="pt-BR"/>
              <a:t>Em milhões de R$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1" i="0" u="none" strike="noStrike" kern="1200" baseline="0">
              <a:ln w="0">
                <a:noFill/>
              </a:ln>
              <a:solidFill>
                <a:srgbClr val="0E2E81"/>
              </a:solidFill>
              <a:latin typeface="Tramontina SmCd Textos" panose="00000506000000000000" pitchFamily="2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0"/>
      <c:rotY val="0"/>
      <c:depthPercent val="60"/>
      <c:rAngAx val="0"/>
      <c:perspective val="1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3753958880139983"/>
          <c:y val="7.821226794852687E-2"/>
          <c:w val="0.82496041119860031"/>
          <c:h val="0.7948594158084503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Parocinadora</c:v>
                </c:pt>
              </c:strCache>
            </c:strRef>
          </c:tx>
          <c:spPr>
            <a:solidFill>
              <a:srgbClr val="3C69AB"/>
            </a:solidFill>
            <a:ln w="9525" cap="flat" cmpd="sng" algn="ctr">
              <a:solidFill>
                <a:srgbClr val="0E2E81"/>
              </a:solidFill>
              <a:round/>
            </a:ln>
            <a:effectLst/>
            <a:sp3d contourW="9525">
              <a:contourClr>
                <a:srgbClr val="0E2E81"/>
              </a:contourClr>
            </a:sp3d>
          </c:spPr>
          <c:invertIfNegative val="0"/>
          <c:dLbls>
            <c:dLbl>
              <c:idx val="0"/>
              <c:layout>
                <c:manualLayout>
                  <c:x val="1.5783081096192642E-3"/>
                  <c:y val="5.662192676544216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E07-48A1-BEAF-967A0E9EA316}"/>
                </c:ext>
              </c:extLst>
            </c:dLbl>
            <c:dLbl>
              <c:idx val="1"/>
              <c:layout>
                <c:manualLayout>
                  <c:x val="3.3486963334696445E-4"/>
                  <c:y val="1.3309945240851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E07-48A1-BEAF-967A0E9EA316}"/>
                </c:ext>
              </c:extLst>
            </c:dLbl>
            <c:dLbl>
              <c:idx val="2"/>
              <c:layout>
                <c:manualLayout>
                  <c:x val="1.2360055720590679E-4"/>
                  <c:y val="-8.54866650792676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E07-48A1-BEAF-967A0E9EA316}"/>
                </c:ext>
              </c:extLst>
            </c:dLbl>
            <c:dLbl>
              <c:idx val="3"/>
              <c:layout>
                <c:manualLayout>
                  <c:x val="9.0478259977928486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E07-48A1-BEAF-967A0E9EA316}"/>
                </c:ext>
              </c:extLst>
            </c:dLbl>
            <c:dLbl>
              <c:idx val="4"/>
              <c:layout>
                <c:manualLayout>
                  <c:x val="-5.7923508358487677E-3"/>
                  <c:y val="-3.89188645865606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E07-48A1-BEAF-967A0E9EA316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ln w="0">
                      <a:noFill/>
                    </a:ln>
                    <a:solidFill>
                      <a:srgbClr val="0E2E81"/>
                    </a:solidFill>
                    <a:latin typeface="Tramontina SmCd Textos" panose="00000506000000000000" pitchFamily="2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Plan1!$A$2:$A$6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Plan1!$B$2:$B$6</c:f>
              <c:numCache>
                <c:formatCode>_-* #,##0.0_-;\-* #,##0.0_-;_-* "-"??_-;_-@_-</c:formatCode>
                <c:ptCount val="5"/>
                <c:pt idx="0">
                  <c:v>10.4</c:v>
                </c:pt>
                <c:pt idx="1">
                  <c:v>10.9</c:v>
                </c:pt>
                <c:pt idx="2">
                  <c:v>11.7</c:v>
                </c:pt>
                <c:pt idx="3">
                  <c:v>12.6</c:v>
                </c:pt>
                <c:pt idx="4">
                  <c:v>13.5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6-7E07-48A1-BEAF-967A0E9EA316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Participantes</c:v>
                </c:pt>
              </c:strCache>
            </c:strRef>
          </c:tx>
          <c:spPr>
            <a:solidFill>
              <a:srgbClr val="DDE6F3">
                <a:alpha val="90000"/>
              </a:srgbClr>
            </a:solidFill>
            <a:ln w="9525" cap="flat" cmpd="sng" algn="ctr">
              <a:solidFill>
                <a:srgbClr val="89ACD3"/>
              </a:solidFill>
              <a:round/>
            </a:ln>
            <a:effectLst/>
            <a:sp3d contourW="9525">
              <a:contourClr>
                <a:srgbClr val="89ACD3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ln w="0">
                      <a:noFill/>
                    </a:ln>
                    <a:solidFill>
                      <a:srgbClr val="0E2E81"/>
                    </a:solidFill>
                    <a:latin typeface="Tramontina SmCd Textos" panose="00000506000000000000" pitchFamily="2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Plan1!$C$2:$C$6</c:f>
              <c:numCache>
                <c:formatCode>_-* #,##0.0_-;\-* #,##0.0_-;_-* "-"??_-;_-@_-</c:formatCode>
                <c:ptCount val="5"/>
                <c:pt idx="0">
                  <c:v>1.8</c:v>
                </c:pt>
                <c:pt idx="1">
                  <c:v>4</c:v>
                </c:pt>
                <c:pt idx="2">
                  <c:v>4</c:v>
                </c:pt>
                <c:pt idx="3">
                  <c:v>4.3</c:v>
                </c:pt>
                <c:pt idx="4">
                  <c:v>4.5999999999999996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1437-4F23-9CE5-E8B3A71BCB3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3"/>
        <c:shape val="box"/>
        <c:axId val="421819984"/>
        <c:axId val="421823512"/>
        <c:axId val="0"/>
      </c:bar3DChart>
      <c:catAx>
        <c:axId val="42181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rgbClr val="0E2E8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all" baseline="0">
                <a:ln w="0">
                  <a:noFill/>
                </a:ln>
                <a:solidFill>
                  <a:srgbClr val="0E2E81"/>
                </a:solidFill>
                <a:latin typeface="Tramontina SmCd Textos" panose="00000506000000000000" pitchFamily="2" charset="0"/>
                <a:ea typeface="+mn-ea"/>
                <a:cs typeface="+mn-cs"/>
              </a:defRPr>
            </a:pPr>
            <a:endParaRPr lang="pt-BR"/>
          </a:p>
        </c:txPr>
        <c:crossAx val="421823512"/>
        <c:crosses val="autoZero"/>
        <c:auto val="1"/>
        <c:lblAlgn val="ctr"/>
        <c:lblOffset val="100"/>
        <c:noMultiLvlLbl val="0"/>
      </c:catAx>
      <c:valAx>
        <c:axId val="421823512"/>
        <c:scaling>
          <c:orientation val="minMax"/>
          <c:max val="16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ln w="0">
                  <a:noFill/>
                </a:ln>
                <a:solidFill>
                  <a:srgbClr val="0E2E81"/>
                </a:solidFill>
                <a:latin typeface="Tramontina SmCd Textos" panose="00000506000000000000" pitchFamily="2" charset="0"/>
                <a:ea typeface="+mn-ea"/>
                <a:cs typeface="+mn-cs"/>
              </a:defRPr>
            </a:pPr>
            <a:endParaRPr lang="pt-BR"/>
          </a:p>
        </c:txPr>
        <c:crossAx val="421819984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6670352639003023"/>
          <c:y val="3.6164818633494321E-2"/>
          <c:w val="0.11736750881138568"/>
          <c:h val="0.13917385976154076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ln w="0">
                <a:noFill/>
              </a:ln>
              <a:solidFill>
                <a:srgbClr val="0E2E81"/>
              </a:solidFill>
              <a:latin typeface="Tramontina SmCd Textos" panose="00000506000000000000" pitchFamily="2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ln w="0">
            <a:noFill/>
          </a:ln>
          <a:solidFill>
            <a:srgbClr val="0E2E81"/>
          </a:solidFill>
          <a:latin typeface="Tramontina SmCd Textos" panose="00000506000000000000" pitchFamily="2" charset="0"/>
        </a:defRPr>
      </a:pPr>
      <a:endParaRPr lang="pt-BR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Quantidade</c:v>
                </c:pt>
              </c:strCache>
            </c:strRef>
          </c:tx>
          <c:spPr>
            <a:solidFill>
              <a:srgbClr val="033389">
                <a:alpha val="90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33389">
                  <a:alpha val="9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3417-4BD3-B262-F5D63A2D74FB}"/>
              </c:ext>
            </c:extLst>
          </c:dPt>
          <c:dPt>
            <c:idx val="1"/>
            <c:invertIfNegative val="0"/>
            <c:bubble3D val="0"/>
            <c:spPr>
              <a:solidFill>
                <a:srgbClr val="3C69A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369-468B-B636-A0E766214FAB}"/>
              </c:ext>
            </c:extLst>
          </c:dPt>
          <c:dPt>
            <c:idx val="2"/>
            <c:invertIfNegative val="0"/>
            <c:bubble3D val="0"/>
            <c:spPr>
              <a:solidFill>
                <a:srgbClr val="769BB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F369-468B-B636-A0E766214FAB}"/>
              </c:ext>
            </c:extLst>
          </c:dPt>
          <c:dPt>
            <c:idx val="3"/>
            <c:invertIfNegative val="0"/>
            <c:bubble3D val="0"/>
            <c:spPr>
              <a:solidFill>
                <a:srgbClr val="89ACD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369-468B-B636-A0E766214FAB}"/>
              </c:ext>
            </c:extLst>
          </c:dPt>
          <c:dPt>
            <c:idx val="4"/>
            <c:invertIfNegative val="0"/>
            <c:bubble3D val="0"/>
            <c:spPr>
              <a:solidFill>
                <a:srgbClr val="DDE6F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F369-468B-B636-A0E766214FAB}"/>
              </c:ext>
            </c:extLst>
          </c:dPt>
          <c:cat>
            <c:strRef>
              <c:f>Planilha1!$A$2:$A$6</c:f>
              <c:strCache>
                <c:ptCount val="5"/>
                <c:pt idx="0">
                  <c:v>Renda Mensal Vitalícia</c:v>
                </c:pt>
                <c:pt idx="1">
                  <c:v>Renda Mensal Financeira</c:v>
                </c:pt>
                <c:pt idx="2">
                  <c:v>Renda Mensal por Prazo</c:v>
                </c:pt>
                <c:pt idx="3">
                  <c:v>Pagamento Único</c:v>
                </c:pt>
                <c:pt idx="4">
                  <c:v>Portabilidade</c:v>
                </c:pt>
              </c:strCache>
            </c:strRef>
          </c:cat>
          <c:val>
            <c:numRef>
              <c:f>Planilha1!$B$2:$B$6</c:f>
              <c:numCache>
                <c:formatCode>General</c:formatCode>
                <c:ptCount val="5"/>
                <c:pt idx="0">
                  <c:v>63</c:v>
                </c:pt>
                <c:pt idx="1">
                  <c:v>10</c:v>
                </c:pt>
                <c:pt idx="2">
                  <c:v>25</c:v>
                </c:pt>
                <c:pt idx="3">
                  <c:v>95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69-468B-B636-A0E766214F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1"/>
        <c:axId val="1112560336"/>
        <c:axId val="1112545456"/>
      </c:barChart>
      <c:catAx>
        <c:axId val="111256033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rnd" cmpd="sng" algn="ctr">
            <a:solidFill>
              <a:srgbClr val="033389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33389"/>
                </a:solidFill>
                <a:latin typeface="Tramontina SmCd Titulos" panose="00000506000000000000" pitchFamily="2" charset="0"/>
                <a:ea typeface="+mn-ea"/>
                <a:cs typeface="+mn-cs"/>
              </a:defRPr>
            </a:pPr>
            <a:endParaRPr lang="pt-BR"/>
          </a:p>
        </c:txPr>
        <c:crossAx val="1112545456"/>
        <c:crosses val="autoZero"/>
        <c:auto val="0"/>
        <c:lblAlgn val="ctr"/>
        <c:lblOffset val="100"/>
        <c:noMultiLvlLbl val="0"/>
      </c:catAx>
      <c:valAx>
        <c:axId val="1112545456"/>
        <c:scaling>
          <c:orientation val="minMax"/>
          <c:max val="100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33389"/>
                </a:solidFill>
                <a:latin typeface="Tramontina SmCd Titulos" panose="00000506000000000000" pitchFamily="2" charset="0"/>
                <a:ea typeface="+mn-ea"/>
                <a:cs typeface="+mn-cs"/>
              </a:defRPr>
            </a:pPr>
            <a:endParaRPr lang="pt-BR"/>
          </a:p>
        </c:txPr>
        <c:crossAx val="1112560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 b="0">
          <a:solidFill>
            <a:srgbClr val="033389"/>
          </a:solidFill>
          <a:latin typeface="Tramontina SmCd Titulos" panose="00000506000000000000" pitchFamily="2" charset="0"/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395B66E5-15AA-4745-8A67-3CE257BEE3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8" cy="513509"/>
          </a:xfrm>
          <a:prstGeom prst="rect">
            <a:avLst/>
          </a:prstGeom>
        </p:spPr>
        <p:txBody>
          <a:bodyPr vert="horz" lIns="99069" tIns="49535" rIns="99069" bIns="49535" rtlCol="0"/>
          <a:lstStyle>
            <a:lvl1pPr algn="l">
              <a:defRPr sz="1300"/>
            </a:lvl1pPr>
          </a:lstStyle>
          <a:p>
            <a:pPr rtl="0"/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C844A45-21B3-834A-A491-E4E4B9DC11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8428" cy="513506"/>
          </a:xfrm>
          <a:prstGeom prst="rect">
            <a:avLst/>
          </a:prstGeom>
        </p:spPr>
        <p:txBody>
          <a:bodyPr vert="horz" lIns="99069" tIns="49535" rIns="99069" bIns="49535" rtlCol="0" anchor="b"/>
          <a:lstStyle>
            <a:lvl1pPr algn="l">
              <a:defRPr sz="13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AC039FDB-18A0-074D-8BA3-A4C3DE896A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992" y="9721107"/>
            <a:ext cx="3078428" cy="513506"/>
          </a:xfrm>
          <a:prstGeom prst="rect">
            <a:avLst/>
          </a:prstGeom>
        </p:spPr>
        <p:txBody>
          <a:bodyPr vert="horz" lIns="99069" tIns="49535" rIns="99069" bIns="49535" rtlCol="0" anchor="b"/>
          <a:lstStyle>
            <a:lvl1pPr algn="r">
              <a:defRPr sz="1300"/>
            </a:lvl1pPr>
          </a:lstStyle>
          <a:p>
            <a:pPr rtl="0"/>
            <a:fld id="{8E6D13E5-4CEC-3A4A-8E5D-AFCEE7512EE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8" cy="513509"/>
          </a:xfrm>
          <a:prstGeom prst="rect">
            <a:avLst/>
          </a:prstGeom>
        </p:spPr>
        <p:txBody>
          <a:bodyPr vert="horz" lIns="99069" tIns="49535" rIns="99069" bIns="49535" rtlCol="0"/>
          <a:lstStyle>
            <a:lvl1pPr algn="l">
              <a:defRPr sz="1300"/>
            </a:lvl1pPr>
          </a:lstStyle>
          <a:p>
            <a:pPr rtl="0"/>
            <a:endParaRPr lang="pt-BR" noProof="0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8" cy="513509"/>
          </a:xfrm>
          <a:prstGeom prst="rect">
            <a:avLst/>
          </a:prstGeom>
        </p:spPr>
        <p:txBody>
          <a:bodyPr vert="horz" lIns="99069" tIns="49535" rIns="99069" bIns="49535" rtlCol="0"/>
          <a:lstStyle>
            <a:lvl1pPr algn="r">
              <a:defRPr sz="1300"/>
            </a:lvl1pPr>
          </a:lstStyle>
          <a:p>
            <a:pPr rtl="0"/>
            <a:fld id="{E4728A1A-D670-41C0-87CE-811AE81BF8A1}" type="datetime1">
              <a:rPr lang="pt-BR" noProof="0" smtClean="0"/>
              <a:t>25/02/2026</a:t>
            </a:fld>
            <a:endParaRPr lang="pt-BR" noProof="0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9" tIns="49535" rIns="99069" bIns="49535" rtlCol="0" anchor="ctr"/>
          <a:lstStyle/>
          <a:p>
            <a:pPr rtl="0"/>
            <a:endParaRPr lang="pt-BR" noProof="0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0407" y="4925408"/>
            <a:ext cx="5683250" cy="4029879"/>
          </a:xfrm>
          <a:prstGeom prst="rect">
            <a:avLst/>
          </a:prstGeom>
        </p:spPr>
        <p:txBody>
          <a:bodyPr vert="horz" lIns="99069" tIns="49535" rIns="99069" bIns="49535"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8" cy="513506"/>
          </a:xfrm>
          <a:prstGeom prst="rect">
            <a:avLst/>
          </a:prstGeom>
        </p:spPr>
        <p:txBody>
          <a:bodyPr vert="horz" lIns="99069" tIns="49535" rIns="99069" bIns="49535" rtlCol="0" anchor="b"/>
          <a:lstStyle>
            <a:lvl1pPr algn="l">
              <a:defRPr sz="1300"/>
            </a:lvl1pPr>
          </a:lstStyle>
          <a:p>
            <a:pPr rtl="0"/>
            <a:endParaRPr lang="pt-BR" noProof="0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8" cy="513506"/>
          </a:xfrm>
          <a:prstGeom prst="rect">
            <a:avLst/>
          </a:prstGeom>
        </p:spPr>
        <p:txBody>
          <a:bodyPr vert="horz" lIns="99069" tIns="49535" rIns="99069" bIns="49535" rtlCol="0" anchor="b"/>
          <a:lstStyle>
            <a:lvl1pPr algn="r">
              <a:defRPr sz="1300"/>
            </a:lvl1pPr>
          </a:lstStyle>
          <a:p>
            <a:pPr rtl="0"/>
            <a:fld id="{A89C7E07-3C67-C64C-8DA0-0404F6303970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0088"/>
            <a:ext cx="6229350" cy="3503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1:notes"/>
          <p:cNvSpPr txBox="1">
            <a:spLocks noGrp="1"/>
          </p:cNvSpPr>
          <p:nvPr>
            <p:ph type="body" idx="1"/>
          </p:nvPr>
        </p:nvSpPr>
        <p:spPr>
          <a:xfrm>
            <a:off x="707295" y="4436999"/>
            <a:ext cx="5658364" cy="4203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756" tIns="93756" rIns="93756" bIns="93756" anchor="t" anchorCtr="0">
            <a:noAutofit/>
          </a:bodyPr>
          <a:lstStyle/>
          <a:p>
            <a:pPr>
              <a:buSzPts val="1400"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0088"/>
            <a:ext cx="6229350" cy="3503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" name="Google Shape;73;p4:notes"/>
          <p:cNvSpPr txBox="1">
            <a:spLocks noGrp="1"/>
          </p:cNvSpPr>
          <p:nvPr>
            <p:ph type="body" idx="1"/>
          </p:nvPr>
        </p:nvSpPr>
        <p:spPr>
          <a:xfrm>
            <a:off x="707295" y="4436999"/>
            <a:ext cx="5658364" cy="4203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756" tIns="93756" rIns="93756" bIns="93756" anchor="t" anchorCtr="0">
            <a:noAutofit/>
          </a:bodyPr>
          <a:lstStyle/>
          <a:p>
            <a:pPr>
              <a:buSzPts val="1400"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F6CE326B-294B-F50F-503F-4FD89A4A3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:notes">
            <a:extLst>
              <a:ext uri="{FF2B5EF4-FFF2-40B4-BE49-F238E27FC236}">
                <a16:creationId xmlns:a16="http://schemas.microsoft.com/office/drawing/2014/main" id="{BC400E4D-4B89-28EA-5D35-BE2AD3C2A6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0088"/>
            <a:ext cx="6229350" cy="3503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8:notes">
            <a:extLst>
              <a:ext uri="{FF2B5EF4-FFF2-40B4-BE49-F238E27FC236}">
                <a16:creationId xmlns:a16="http://schemas.microsoft.com/office/drawing/2014/main" id="{B5491C9A-6BFC-5D45-513A-C7328DBEC2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7295" y="4436999"/>
            <a:ext cx="5658364" cy="4203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756" tIns="93756" rIns="93756" bIns="93756" anchor="t" anchorCtr="0">
            <a:noAutofit/>
          </a:bodyPr>
          <a:lstStyle/>
          <a:p>
            <a:pPr>
              <a:buSzPts val="14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83426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7161A60B-DB91-0EFB-4A49-95DF1755D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:notes">
            <a:extLst>
              <a:ext uri="{FF2B5EF4-FFF2-40B4-BE49-F238E27FC236}">
                <a16:creationId xmlns:a16="http://schemas.microsoft.com/office/drawing/2014/main" id="{7885929F-2CB0-8CAC-9622-24978CA8D7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0088"/>
            <a:ext cx="6229350" cy="3503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8:notes">
            <a:extLst>
              <a:ext uri="{FF2B5EF4-FFF2-40B4-BE49-F238E27FC236}">
                <a16:creationId xmlns:a16="http://schemas.microsoft.com/office/drawing/2014/main" id="{9D5D917B-E62F-5FC9-0E55-C61A812CF7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7295" y="4436999"/>
            <a:ext cx="5658364" cy="4203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756" tIns="93756" rIns="93756" bIns="93756" anchor="t" anchorCtr="0">
            <a:noAutofit/>
          </a:bodyPr>
          <a:lstStyle/>
          <a:p>
            <a:pPr>
              <a:buSzPts val="14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841665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97F65776-14D3-F715-103C-1E3E8422E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:notes">
            <a:extLst>
              <a:ext uri="{FF2B5EF4-FFF2-40B4-BE49-F238E27FC236}">
                <a16:creationId xmlns:a16="http://schemas.microsoft.com/office/drawing/2014/main" id="{7AD0730A-7118-497A-3D20-C4E635000A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0088"/>
            <a:ext cx="6229350" cy="3503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8:notes">
            <a:extLst>
              <a:ext uri="{FF2B5EF4-FFF2-40B4-BE49-F238E27FC236}">
                <a16:creationId xmlns:a16="http://schemas.microsoft.com/office/drawing/2014/main" id="{A91C178B-5642-84A9-D12D-1BFA05929C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7295" y="4436999"/>
            <a:ext cx="5658364" cy="4203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756" tIns="93756" rIns="93756" bIns="93756" anchor="t" anchorCtr="0">
            <a:noAutofit/>
          </a:bodyPr>
          <a:lstStyle/>
          <a:p>
            <a:pPr>
              <a:buSzPts val="14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22578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4D4055DE-E31F-843F-F39C-3CAAFCC4D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:notes">
            <a:extLst>
              <a:ext uri="{FF2B5EF4-FFF2-40B4-BE49-F238E27FC236}">
                <a16:creationId xmlns:a16="http://schemas.microsoft.com/office/drawing/2014/main" id="{DA6BE116-433D-0164-2692-603E0E5E1C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0088"/>
            <a:ext cx="6229350" cy="3503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8:notes">
            <a:extLst>
              <a:ext uri="{FF2B5EF4-FFF2-40B4-BE49-F238E27FC236}">
                <a16:creationId xmlns:a16="http://schemas.microsoft.com/office/drawing/2014/main" id="{95E9CD71-B79D-4AFA-4E57-B9AD30167D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7295" y="4436999"/>
            <a:ext cx="5658364" cy="4203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756" tIns="93756" rIns="93756" bIns="93756" anchor="t" anchorCtr="0">
            <a:noAutofit/>
          </a:bodyPr>
          <a:lstStyle/>
          <a:p>
            <a:pPr>
              <a:buSzPts val="14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139490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497D8B86-7BD6-6716-C5EB-7877AE83B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:notes">
            <a:extLst>
              <a:ext uri="{FF2B5EF4-FFF2-40B4-BE49-F238E27FC236}">
                <a16:creationId xmlns:a16="http://schemas.microsoft.com/office/drawing/2014/main" id="{252BB76C-878A-20DF-56FA-0FC31975CA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0088"/>
            <a:ext cx="6229350" cy="3503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8:notes">
            <a:extLst>
              <a:ext uri="{FF2B5EF4-FFF2-40B4-BE49-F238E27FC236}">
                <a16:creationId xmlns:a16="http://schemas.microsoft.com/office/drawing/2014/main" id="{4A108F36-9B8D-ABF2-A005-5763C20D91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7295" y="4436999"/>
            <a:ext cx="5658364" cy="4203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756" tIns="93756" rIns="93756" bIns="93756" anchor="t" anchorCtr="0">
            <a:noAutofit/>
          </a:bodyPr>
          <a:lstStyle/>
          <a:p>
            <a:pPr>
              <a:buSzPts val="14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0716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A6D235A6-D8B3-0E28-6AE3-B874C9FDE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:notes">
            <a:extLst>
              <a:ext uri="{FF2B5EF4-FFF2-40B4-BE49-F238E27FC236}">
                <a16:creationId xmlns:a16="http://schemas.microsoft.com/office/drawing/2014/main" id="{9E348929-F9F1-9A65-B3DB-82EF03113F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0088"/>
            <a:ext cx="6229350" cy="3503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8:notes">
            <a:extLst>
              <a:ext uri="{FF2B5EF4-FFF2-40B4-BE49-F238E27FC236}">
                <a16:creationId xmlns:a16="http://schemas.microsoft.com/office/drawing/2014/main" id="{4C2F5616-FE2F-688D-D04F-C2E5B712F7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7295" y="4436999"/>
            <a:ext cx="5658364" cy="4203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756" tIns="93756" rIns="93756" bIns="93756" anchor="t" anchorCtr="0">
            <a:noAutofit/>
          </a:bodyPr>
          <a:lstStyle/>
          <a:p>
            <a:pPr>
              <a:buSzPts val="14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09019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69CDC48B-A836-23A5-7F9B-5B4A6C24B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:notes">
            <a:extLst>
              <a:ext uri="{FF2B5EF4-FFF2-40B4-BE49-F238E27FC236}">
                <a16:creationId xmlns:a16="http://schemas.microsoft.com/office/drawing/2014/main" id="{264C8874-9631-CFB0-0E8A-7C1DD98D3B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0088"/>
            <a:ext cx="6229350" cy="3503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8:notes">
            <a:extLst>
              <a:ext uri="{FF2B5EF4-FFF2-40B4-BE49-F238E27FC236}">
                <a16:creationId xmlns:a16="http://schemas.microsoft.com/office/drawing/2014/main" id="{151C5B57-C2EA-DC26-7281-BE03DF2001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7295" y="4436999"/>
            <a:ext cx="5658364" cy="4203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756" tIns="93756" rIns="93756" bIns="93756" anchor="t" anchorCtr="0">
            <a:noAutofit/>
          </a:bodyPr>
          <a:lstStyle/>
          <a:p>
            <a:pPr>
              <a:buSzPts val="14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304423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E1DA8474-F31E-5843-65AB-F3E080278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:notes">
            <a:extLst>
              <a:ext uri="{FF2B5EF4-FFF2-40B4-BE49-F238E27FC236}">
                <a16:creationId xmlns:a16="http://schemas.microsoft.com/office/drawing/2014/main" id="{6EC71C68-C87D-758B-8506-9CEC654BC4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0088"/>
            <a:ext cx="6229350" cy="3503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8:notes">
            <a:extLst>
              <a:ext uri="{FF2B5EF4-FFF2-40B4-BE49-F238E27FC236}">
                <a16:creationId xmlns:a16="http://schemas.microsoft.com/office/drawing/2014/main" id="{E69410AB-B9CB-BFBB-6247-6977F49162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7295" y="4436999"/>
            <a:ext cx="5658364" cy="4203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756" tIns="93756" rIns="93756" bIns="93756" anchor="t" anchorCtr="0">
            <a:noAutofit/>
          </a:bodyPr>
          <a:lstStyle/>
          <a:p>
            <a:pPr>
              <a:buSzPts val="14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880388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F8E733EE-08EA-2695-049F-AFC63C5AE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:notes">
            <a:extLst>
              <a:ext uri="{FF2B5EF4-FFF2-40B4-BE49-F238E27FC236}">
                <a16:creationId xmlns:a16="http://schemas.microsoft.com/office/drawing/2014/main" id="{6CED4120-835C-E30E-A4CA-7CD33F47CE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0088"/>
            <a:ext cx="6229350" cy="3503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8:notes">
            <a:extLst>
              <a:ext uri="{FF2B5EF4-FFF2-40B4-BE49-F238E27FC236}">
                <a16:creationId xmlns:a16="http://schemas.microsoft.com/office/drawing/2014/main" id="{0A3F48C2-5204-4FE6-9179-6A89C5EF95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7295" y="4436999"/>
            <a:ext cx="5658364" cy="4203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756" tIns="93756" rIns="93756" bIns="93756" anchor="t" anchorCtr="0">
            <a:noAutofit/>
          </a:bodyPr>
          <a:lstStyle/>
          <a:p>
            <a:pPr>
              <a:buSzPts val="14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93535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>
          <a:extLst>
            <a:ext uri="{FF2B5EF4-FFF2-40B4-BE49-F238E27FC236}">
              <a16:creationId xmlns:a16="http://schemas.microsoft.com/office/drawing/2014/main" id="{FAD8AE26-3D84-62D7-9174-E63F4C6A0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:notes">
            <a:extLst>
              <a:ext uri="{FF2B5EF4-FFF2-40B4-BE49-F238E27FC236}">
                <a16:creationId xmlns:a16="http://schemas.microsoft.com/office/drawing/2014/main" id="{FCDAF7A7-8E1E-2650-DF92-E566A8BF12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0088"/>
            <a:ext cx="6229350" cy="3503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" name="Google Shape;73;p4:notes">
            <a:extLst>
              <a:ext uri="{FF2B5EF4-FFF2-40B4-BE49-F238E27FC236}">
                <a16:creationId xmlns:a16="http://schemas.microsoft.com/office/drawing/2014/main" id="{CAB6753C-6A8D-6CEA-6A6B-89D1977B52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7295" y="4436999"/>
            <a:ext cx="5658364" cy="4203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756" tIns="93756" rIns="93756" bIns="93756" anchor="t" anchorCtr="0">
            <a:noAutofit/>
          </a:bodyPr>
          <a:lstStyle/>
          <a:p>
            <a:pPr>
              <a:buSzPts val="14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57455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50" y="6216650"/>
            <a:ext cx="732367" cy="524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4867" y="592667"/>
            <a:ext cx="11362267" cy="764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4867" y="1536700"/>
            <a:ext cx="11362267" cy="4555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50" y="6216650"/>
            <a:ext cx="732367" cy="524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867" dirty="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5.jp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4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chart" Target="../charts/chart1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chart" Target="../charts/chart4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image" Target="../media/image2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chart" Target="../charts/chart5.xml"/><Relationship Id="rId10" Type="http://schemas.openxmlformats.org/officeDocument/2006/relationships/image" Target="../media/image4.png"/><Relationship Id="rId4" Type="http://schemas.openxmlformats.org/officeDocument/2006/relationships/image" Target="../media/image15.png"/><Relationship Id="rId9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chart" Target="../charts/chart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15.png"/><Relationship Id="rId9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/>
          <p:nvPr/>
        </p:nvSpPr>
        <p:spPr>
          <a:xfrm>
            <a:off x="755263" y="1010784"/>
            <a:ext cx="5562409" cy="12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13086"/>
              </a:buClr>
              <a:buSzPts val="4000"/>
              <a:buFont typeface="Commissioner Thin"/>
              <a:buNone/>
            </a:pPr>
            <a:r>
              <a:rPr lang="pt-BR" sz="5333" b="0" i="0" u="none" strike="noStrike" cap="none" dirty="0">
                <a:solidFill>
                  <a:srgbClr val="013086"/>
                </a:solidFill>
                <a:latin typeface="Tramontina Textos" panose="00000500000000000000" pitchFamily="2" charset="0"/>
                <a:ea typeface="Commissioner Medium"/>
                <a:cs typeface="Commissioner Medium"/>
                <a:sym typeface="Commissioner Medium"/>
              </a:rPr>
              <a:t>Relatório Mensal</a:t>
            </a:r>
          </a:p>
        </p:txBody>
      </p:sp>
      <p:pic>
        <p:nvPicPr>
          <p:cNvPr id="49" name="Google Shape;49;p12"/>
          <p:cNvPicPr preferRelativeResize="0"/>
          <p:nvPr/>
        </p:nvPicPr>
        <p:blipFill rotWithShape="1">
          <a:blip r:embed="rId4">
            <a:alphaModFix/>
          </a:blip>
          <a:srcRect r="37317"/>
          <a:stretch/>
        </p:blipFill>
        <p:spPr>
          <a:xfrm>
            <a:off x="6565201" y="1610784"/>
            <a:ext cx="5668000" cy="4521201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12"/>
          <p:cNvSpPr txBox="1">
            <a:spLocks noGrp="1"/>
          </p:cNvSpPr>
          <p:nvPr>
            <p:ph type="ctrTitle"/>
          </p:nvPr>
        </p:nvSpPr>
        <p:spPr>
          <a:xfrm>
            <a:off x="3884236" y="1952584"/>
            <a:ext cx="2294891" cy="5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pt-BR" sz="2667" b="0" i="0" u="none" dirty="0">
                <a:solidFill>
                  <a:srgbClr val="013086"/>
                </a:solidFill>
                <a:latin typeface="Tramontina Textos Thin" panose="00000300000000000000" pitchFamily="2" charset="0"/>
                <a:ea typeface="Commissioner Thin"/>
                <a:cs typeface="Commissioner Thin"/>
                <a:sym typeface="Commissioner Thin"/>
              </a:rPr>
              <a:t>Dezembro</a:t>
            </a:r>
            <a:endParaRPr dirty="0">
              <a:solidFill>
                <a:srgbClr val="013086"/>
              </a:solidFill>
              <a:latin typeface="Tramontina Textos Thin" panose="00000300000000000000" pitchFamily="2" charset="0"/>
            </a:endParaRPr>
          </a:p>
        </p:txBody>
      </p:sp>
      <p:pic>
        <p:nvPicPr>
          <p:cNvPr id="52" name="Google Shape;52;p12" descr="Ícone&#10;&#10;Descrição gerada automa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83533" y="2034034"/>
            <a:ext cx="1115668" cy="2463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Uma imagem contendo Texto&#10;&#10;Descrição gerada automaticamente">
            <a:extLst>
              <a:ext uri="{FF2B5EF4-FFF2-40B4-BE49-F238E27FC236}">
                <a16:creationId xmlns:a16="http://schemas.microsoft.com/office/drawing/2014/main" id="{9D9EF411-F7B2-0D47-593D-22F9BD2AEF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1098" y="4063999"/>
            <a:ext cx="3753652" cy="58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300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/>
          <p:nvPr/>
        </p:nvSpPr>
        <p:spPr>
          <a:xfrm>
            <a:off x="2852903" y="308366"/>
            <a:ext cx="7345345" cy="12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13086"/>
              </a:buClr>
              <a:buSzPts val="4000"/>
              <a:buFont typeface="Commissioner Thin"/>
              <a:buNone/>
            </a:pPr>
            <a:r>
              <a:rPr lang="pt-BR" sz="4800" b="0" i="0" u="none" strike="noStrike" cap="none" dirty="0">
                <a:solidFill>
                  <a:srgbClr val="013086"/>
                </a:solidFill>
                <a:latin typeface="Tramontina Textos" panose="00000500000000000000" pitchFamily="2" charset="0"/>
                <a:ea typeface="Commissioner"/>
                <a:cs typeface="Commissioner"/>
                <a:sym typeface="Commissioner"/>
              </a:rPr>
              <a:t>P</a:t>
            </a:r>
            <a:r>
              <a:rPr lang="pt-BR" sz="4800" dirty="0">
                <a:solidFill>
                  <a:srgbClr val="013086"/>
                </a:solidFill>
                <a:latin typeface="Tramontina Textos" panose="00000500000000000000" pitchFamily="2" charset="0"/>
                <a:ea typeface="Commissioner"/>
                <a:cs typeface="Commissioner"/>
                <a:sym typeface="Commissioner"/>
              </a:rPr>
              <a:t>rincipais</a:t>
            </a:r>
            <a:r>
              <a:rPr lang="pt-BR" sz="5333" dirty="0">
                <a:solidFill>
                  <a:srgbClr val="013086"/>
                </a:solidFill>
                <a:latin typeface="Tramontina Textos" panose="00000500000000000000" pitchFamily="2" charset="0"/>
                <a:ea typeface="Commissioner"/>
                <a:cs typeface="Commissioner"/>
                <a:sym typeface="Commissioner"/>
              </a:rPr>
              <a:t> Números</a:t>
            </a:r>
            <a:endParaRPr sz="1867" b="0" i="0" u="none" strike="noStrike" cap="none" dirty="0">
              <a:solidFill>
                <a:srgbClr val="000000"/>
              </a:solidFill>
              <a:latin typeface="Tramontina Textos" panose="00000500000000000000" pitchFamily="2" charset="0"/>
              <a:ea typeface="Commissioner"/>
              <a:cs typeface="Commissioner"/>
              <a:sym typeface="Commissioner"/>
            </a:endParaRPr>
          </a:p>
        </p:txBody>
      </p:sp>
      <p:pic>
        <p:nvPicPr>
          <p:cNvPr id="78" name="Google Shape;78;p15"/>
          <p:cNvPicPr preferRelativeResize="0"/>
          <p:nvPr/>
        </p:nvPicPr>
        <p:blipFill rotWithShape="1">
          <a:blip r:embed="rId4">
            <a:alphaModFix/>
          </a:blip>
          <a:srcRect l="15769" r="31832"/>
          <a:stretch/>
        </p:blipFill>
        <p:spPr>
          <a:xfrm>
            <a:off x="0" y="1"/>
            <a:ext cx="1351858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 descr="Uma imagem contendo Texto&#10;&#10;Descrição gerada automaticamente">
            <a:extLst>
              <a:ext uri="{FF2B5EF4-FFF2-40B4-BE49-F238E27FC236}">
                <a16:creationId xmlns:a16="http://schemas.microsoft.com/office/drawing/2014/main" id="{60BBCC54-AF03-9204-B151-F5487CC7E8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8248" y="6339929"/>
            <a:ext cx="1662495" cy="29364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1388A39-7D22-4F44-854B-445236D4BBEF}"/>
              </a:ext>
            </a:extLst>
          </p:cNvPr>
          <p:cNvSpPr txBox="1"/>
          <p:nvPr/>
        </p:nvSpPr>
        <p:spPr>
          <a:xfrm>
            <a:off x="2672077" y="2657976"/>
            <a:ext cx="1691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>
                <a:solidFill>
                  <a:schemeClr val="accent3">
                    <a:lumMod val="50000"/>
                  </a:schemeClr>
                </a:solidFill>
                <a:latin typeface="Tramontina Textos Medium" panose="00000600000000000000" pitchFamily="2" charset="0"/>
              </a:rPr>
              <a:t>Meta Atuarial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8C57051-3110-4A88-8189-7E06D0F08D11}"/>
              </a:ext>
            </a:extLst>
          </p:cNvPr>
          <p:cNvSpPr txBox="1"/>
          <p:nvPr/>
        </p:nvSpPr>
        <p:spPr>
          <a:xfrm>
            <a:off x="5882148" y="2669374"/>
            <a:ext cx="2510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accent3">
                    <a:lumMod val="50000"/>
                  </a:schemeClr>
                </a:solidFill>
                <a:latin typeface="Tramontina Textos Medium" panose="00000600000000000000" pitchFamily="2" charset="0"/>
              </a:rPr>
              <a:t>Rentabilidade liquida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F6A58285-29C4-4BD3-B720-6AA07C2C81F5}"/>
              </a:ext>
            </a:extLst>
          </p:cNvPr>
          <p:cNvSpPr txBox="1"/>
          <p:nvPr/>
        </p:nvSpPr>
        <p:spPr>
          <a:xfrm>
            <a:off x="4284926" y="4810161"/>
            <a:ext cx="13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>
                <a:solidFill>
                  <a:schemeClr val="accent3">
                    <a:lumMod val="50000"/>
                  </a:schemeClr>
                </a:solidFill>
                <a:latin typeface="Tramontina Textos Medium" panose="00000600000000000000" pitchFamily="2" charset="0"/>
              </a:rPr>
              <a:t>Assistidos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390B699-D82F-4FC3-87C8-5646F7F2689B}"/>
              </a:ext>
            </a:extLst>
          </p:cNvPr>
          <p:cNvSpPr txBox="1"/>
          <p:nvPr/>
        </p:nvSpPr>
        <p:spPr>
          <a:xfrm>
            <a:off x="7844296" y="4806982"/>
            <a:ext cx="14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>
                <a:solidFill>
                  <a:schemeClr val="accent3">
                    <a:lumMod val="50000"/>
                  </a:schemeClr>
                </a:solidFill>
                <a:latin typeface="Tramontina Textos Medium" panose="00000600000000000000" pitchFamily="2" charset="0"/>
              </a:rPr>
              <a:t>Patrimônio</a:t>
            </a:r>
          </a:p>
        </p:txBody>
      </p:sp>
      <p:sp>
        <p:nvSpPr>
          <p:cNvPr id="94" name="Google Shape;94;p19"/>
          <p:cNvSpPr txBox="1">
            <a:spLocks/>
          </p:cNvSpPr>
          <p:nvPr/>
        </p:nvSpPr>
        <p:spPr>
          <a:xfrm>
            <a:off x="4308486" y="5121530"/>
            <a:ext cx="1098448" cy="914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pt-BR" sz="4000" b="1" i="1" kern="0" dirty="0">
                <a:solidFill>
                  <a:srgbClr val="003087"/>
                </a:solidFill>
                <a:latin typeface="Tramontina Titulos Thin" panose="00000300000000000000" pitchFamily="2" charset="0"/>
                <a:ea typeface="Commissioner Thin"/>
                <a:cs typeface="Commissioner Thin"/>
                <a:sym typeface="Commissioner Thin"/>
              </a:rPr>
              <a:t>98</a:t>
            </a:r>
            <a:endParaRPr lang="pt-BR" sz="4000" kern="0" dirty="0">
              <a:solidFill>
                <a:srgbClr val="003087"/>
              </a:solidFill>
              <a:latin typeface="Tramontina Titulos Thin" panose="00000300000000000000" pitchFamily="2" charset="0"/>
              <a:ea typeface="Commissioner Thin"/>
              <a:cs typeface="Commissioner Thin"/>
              <a:sym typeface="Commissioner Thin"/>
            </a:endParaRPr>
          </a:p>
        </p:txBody>
      </p:sp>
      <p:sp>
        <p:nvSpPr>
          <p:cNvPr id="7" name="Google Shape;94;p19">
            <a:extLst>
              <a:ext uri="{FF2B5EF4-FFF2-40B4-BE49-F238E27FC236}">
                <a16:creationId xmlns:a16="http://schemas.microsoft.com/office/drawing/2014/main" id="{A097A511-986A-08B2-0271-16CD77A73C05}"/>
              </a:ext>
            </a:extLst>
          </p:cNvPr>
          <p:cNvSpPr txBox="1">
            <a:spLocks/>
          </p:cNvSpPr>
          <p:nvPr/>
        </p:nvSpPr>
        <p:spPr>
          <a:xfrm>
            <a:off x="6056274" y="2976872"/>
            <a:ext cx="2498002" cy="914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pt-BR" sz="4000" b="1" i="1" dirty="0">
                <a:solidFill>
                  <a:srgbClr val="003087"/>
                </a:solidFill>
                <a:latin typeface="Tramontina Titulos Thin" panose="00000300000000000000" pitchFamily="2" charset="0"/>
                <a:sym typeface="Commissioner Thin"/>
              </a:rPr>
              <a:t>14,98%</a:t>
            </a:r>
          </a:p>
        </p:txBody>
      </p:sp>
      <p:pic>
        <p:nvPicPr>
          <p:cNvPr id="11" name="Gráfico 10" descr="Apresentação com lista de verificação estrutura de tópicos">
            <a:extLst>
              <a:ext uri="{FF2B5EF4-FFF2-40B4-BE49-F238E27FC236}">
                <a16:creationId xmlns:a16="http://schemas.microsoft.com/office/drawing/2014/main" id="{F85E7AC1-6B2D-E715-51A7-48C9EF0446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160999" y="1886926"/>
            <a:ext cx="724923" cy="724923"/>
          </a:xfrm>
          <a:prstGeom prst="rect">
            <a:avLst/>
          </a:prstGeom>
        </p:spPr>
      </p:pic>
      <p:pic>
        <p:nvPicPr>
          <p:cNvPr id="9" name="Gráfico 8" descr="Barras de ouro estrutura de tópicos">
            <a:extLst>
              <a:ext uri="{FF2B5EF4-FFF2-40B4-BE49-F238E27FC236}">
                <a16:creationId xmlns:a16="http://schemas.microsoft.com/office/drawing/2014/main" id="{A2FD488A-7EEE-4A22-A2A5-75C24ACBAF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41768" y="3950159"/>
            <a:ext cx="816021" cy="882241"/>
          </a:xfrm>
          <a:prstGeom prst="rect">
            <a:avLst/>
          </a:prstGeom>
        </p:spPr>
      </p:pic>
      <p:sp>
        <p:nvSpPr>
          <p:cNvPr id="14" name="Google Shape;94;p19">
            <a:extLst>
              <a:ext uri="{FF2B5EF4-FFF2-40B4-BE49-F238E27FC236}">
                <a16:creationId xmlns:a16="http://schemas.microsoft.com/office/drawing/2014/main" id="{F5C2268E-CCCF-E52B-EC2F-37CBF4F45B9F}"/>
              </a:ext>
            </a:extLst>
          </p:cNvPr>
          <p:cNvSpPr txBox="1">
            <a:spLocks/>
          </p:cNvSpPr>
          <p:nvPr/>
        </p:nvSpPr>
        <p:spPr>
          <a:xfrm>
            <a:off x="2497948" y="2985799"/>
            <a:ext cx="2039745" cy="914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pt-BR" sz="4000" b="1" i="1" kern="0" dirty="0">
                <a:solidFill>
                  <a:srgbClr val="003087"/>
                </a:solidFill>
                <a:latin typeface="Tramontina Titulos Thin" panose="00000300000000000000" pitchFamily="2" charset="0"/>
                <a:ea typeface="Commissioner Thin"/>
                <a:cs typeface="Commissioner Thin"/>
                <a:sym typeface="Commissioner Thin"/>
              </a:rPr>
              <a:t>8,40%</a:t>
            </a:r>
            <a:endParaRPr lang="pt-BR" sz="4000" kern="0" dirty="0">
              <a:solidFill>
                <a:srgbClr val="003087"/>
              </a:solidFill>
              <a:latin typeface="Tramontina Titulos Thin" panose="00000300000000000000" pitchFamily="2" charset="0"/>
              <a:ea typeface="Commissioner Thin"/>
              <a:cs typeface="Commissioner Thin"/>
              <a:sym typeface="Commissioner Thin"/>
            </a:endParaRPr>
          </a:p>
        </p:txBody>
      </p:sp>
      <p:sp>
        <p:nvSpPr>
          <p:cNvPr id="18" name="Google Shape;94;p19">
            <a:extLst>
              <a:ext uri="{FF2B5EF4-FFF2-40B4-BE49-F238E27FC236}">
                <a16:creationId xmlns:a16="http://schemas.microsoft.com/office/drawing/2014/main" id="{E187DC19-219A-D4D5-53D6-F65D0FBE22A7}"/>
              </a:ext>
            </a:extLst>
          </p:cNvPr>
          <p:cNvSpPr txBox="1">
            <a:spLocks/>
          </p:cNvSpPr>
          <p:nvPr/>
        </p:nvSpPr>
        <p:spPr>
          <a:xfrm>
            <a:off x="6327222" y="5143248"/>
            <a:ext cx="4445111" cy="914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pt-BR" sz="4000" b="1" i="1" kern="0" dirty="0">
                <a:solidFill>
                  <a:srgbClr val="003087"/>
                </a:solidFill>
                <a:latin typeface="Tramontina Titulos Thin" panose="00000300000000000000" pitchFamily="2" charset="0"/>
                <a:ea typeface="Commissioner Thin"/>
                <a:cs typeface="Commissioner Thin"/>
                <a:sym typeface="Commissioner Thin"/>
              </a:rPr>
              <a:t>R$ 3</a:t>
            </a:r>
            <a:r>
              <a:rPr lang="pt-BR" sz="4000" b="1" i="1" dirty="0">
                <a:solidFill>
                  <a:srgbClr val="003087"/>
                </a:solidFill>
                <a:latin typeface="Tramontina Titulos Thin" panose="00000300000000000000" pitchFamily="2" charset="0"/>
                <a:ea typeface="Commissioner Thin"/>
                <a:cs typeface="Commissioner Thin"/>
                <a:sym typeface="Commissioner Thin"/>
              </a:rPr>
              <a:t>61,37</a:t>
            </a:r>
            <a:r>
              <a:rPr lang="pt-BR" sz="4000" b="1" i="1" kern="0" dirty="0">
                <a:solidFill>
                  <a:srgbClr val="003087"/>
                </a:solidFill>
                <a:latin typeface="Tramontina Titulos Thin" panose="00000300000000000000" pitchFamily="2" charset="0"/>
                <a:ea typeface="Commissioner Thin"/>
                <a:cs typeface="Commissioner Thin"/>
                <a:sym typeface="Commissioner Thin"/>
              </a:rPr>
              <a:t> milhões</a:t>
            </a:r>
            <a:endParaRPr lang="pt-BR" sz="4000" kern="0" dirty="0">
              <a:solidFill>
                <a:srgbClr val="003087"/>
              </a:solidFill>
              <a:latin typeface="Tramontina Titulos Thin" panose="00000300000000000000" pitchFamily="2" charset="0"/>
              <a:ea typeface="Commissioner Thin"/>
              <a:cs typeface="Commissioner Thin"/>
              <a:sym typeface="Commissioner Thin"/>
            </a:endParaRPr>
          </a:p>
        </p:txBody>
      </p:sp>
      <p:pic>
        <p:nvPicPr>
          <p:cNvPr id="20" name="Gráfico 19" descr="Tendência ascendente estrutura de tópicos">
            <a:extLst>
              <a:ext uri="{FF2B5EF4-FFF2-40B4-BE49-F238E27FC236}">
                <a16:creationId xmlns:a16="http://schemas.microsoft.com/office/drawing/2014/main" id="{8C06D00D-6ABB-A21D-3CEB-A0089C27427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756361" y="1896321"/>
            <a:ext cx="724924" cy="724924"/>
          </a:xfrm>
          <a:prstGeom prst="rect">
            <a:avLst/>
          </a:prstGeom>
        </p:spPr>
      </p:pic>
      <p:pic>
        <p:nvPicPr>
          <p:cNvPr id="30" name="Gráfico 29" descr="Crescimento Comercial estrutura de tópicos">
            <a:extLst>
              <a:ext uri="{FF2B5EF4-FFF2-40B4-BE49-F238E27FC236}">
                <a16:creationId xmlns:a16="http://schemas.microsoft.com/office/drawing/2014/main" id="{7531C397-7387-3267-7F78-11202ABB510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604274" y="4049164"/>
            <a:ext cx="724925" cy="724925"/>
          </a:xfrm>
          <a:prstGeom prst="rect">
            <a:avLst/>
          </a:prstGeom>
        </p:spPr>
      </p:pic>
      <p:sp>
        <p:nvSpPr>
          <p:cNvPr id="41" name="Espaço Reservado para Rodapé 13">
            <a:extLst>
              <a:ext uri="{FF2B5EF4-FFF2-40B4-BE49-F238E27FC236}">
                <a16:creationId xmlns:a16="http://schemas.microsoft.com/office/drawing/2014/main" id="{C8BA923F-D16C-A4FF-1258-08DA2C8ED8DA}"/>
              </a:ext>
            </a:extLst>
          </p:cNvPr>
          <p:cNvSpPr txBox="1">
            <a:spLocks/>
          </p:cNvSpPr>
          <p:nvPr/>
        </p:nvSpPr>
        <p:spPr>
          <a:xfrm>
            <a:off x="1896223" y="6509748"/>
            <a:ext cx="2101926" cy="247651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>
                <a:solidFill>
                  <a:srgbClr val="033389"/>
                </a:solidFill>
                <a:latin typeface="Tramontina Textos Medium" panose="00000600000000000000" pitchFamily="2" charset="0"/>
              </a:rPr>
              <a:t>Relatório Mensal</a:t>
            </a:r>
          </a:p>
        </p:txBody>
      </p:sp>
      <p:sp>
        <p:nvSpPr>
          <p:cNvPr id="42" name="Espaço Reservado para Data 12">
            <a:extLst>
              <a:ext uri="{FF2B5EF4-FFF2-40B4-BE49-F238E27FC236}">
                <a16:creationId xmlns:a16="http://schemas.microsoft.com/office/drawing/2014/main" id="{FAF37E10-4A9C-F709-4EEE-368FEB813822}"/>
              </a:ext>
            </a:extLst>
          </p:cNvPr>
          <p:cNvSpPr txBox="1">
            <a:spLocks/>
          </p:cNvSpPr>
          <p:nvPr/>
        </p:nvSpPr>
        <p:spPr>
          <a:xfrm>
            <a:off x="3731562" y="6505550"/>
            <a:ext cx="1164438" cy="269332"/>
          </a:xfrm>
          <a:prstGeom prst="rect">
            <a:avLst/>
          </a:prstGeom>
          <a:effectLst/>
        </p:spPr>
        <p:txBody>
          <a:bodyPr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dirty="0">
                <a:solidFill>
                  <a:srgbClr val="033389"/>
                </a:solidFill>
                <a:latin typeface="Tramontina Textos Medium" panose="00000600000000000000" pitchFamily="2" charset="0"/>
              </a:rPr>
              <a:t>DEZ | 2025</a:t>
            </a:r>
          </a:p>
        </p:txBody>
      </p:sp>
      <p:sp>
        <p:nvSpPr>
          <p:cNvPr id="44" name="Espaço Reservado para Número de Slide 14">
            <a:extLst>
              <a:ext uri="{FF2B5EF4-FFF2-40B4-BE49-F238E27FC236}">
                <a16:creationId xmlns:a16="http://schemas.microsoft.com/office/drawing/2014/main" id="{69F37D97-701A-7998-EDFE-6B9F909EA0AA}"/>
              </a:ext>
            </a:extLst>
          </p:cNvPr>
          <p:cNvSpPr txBox="1">
            <a:spLocks/>
          </p:cNvSpPr>
          <p:nvPr/>
        </p:nvSpPr>
        <p:spPr>
          <a:xfrm>
            <a:off x="1386291" y="6501413"/>
            <a:ext cx="523240" cy="347100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>
                <a:solidFill>
                  <a:srgbClr val="033389"/>
                </a:solidFill>
                <a:latin typeface="Tramontina Textos Medium" panose="00000600000000000000" pitchFamily="2" charset="0"/>
              </a:rPr>
              <a:t>2</a:t>
            </a:r>
            <a:endParaRPr lang="pt-BR" sz="1400" dirty="0">
              <a:solidFill>
                <a:srgbClr val="033389"/>
              </a:solidFill>
            </a:endParaRPr>
          </a:p>
        </p:txBody>
      </p:sp>
      <p:cxnSp>
        <p:nvCxnSpPr>
          <p:cNvPr id="82" name="Google Shape;82;p17"/>
          <p:cNvCxnSpPr>
            <a:cxnSpLocks/>
          </p:cNvCxnSpPr>
          <p:nvPr/>
        </p:nvCxnSpPr>
        <p:spPr>
          <a:xfrm>
            <a:off x="1351858" y="6421262"/>
            <a:ext cx="8363740" cy="0"/>
          </a:xfrm>
          <a:prstGeom prst="straightConnector1">
            <a:avLst/>
          </a:prstGeom>
          <a:noFill/>
          <a:ln w="19050" cap="flat" cmpd="sng">
            <a:solidFill>
              <a:srgbClr val="003086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14897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>
          <a:extLst>
            <a:ext uri="{FF2B5EF4-FFF2-40B4-BE49-F238E27FC236}">
              <a16:creationId xmlns:a16="http://schemas.microsoft.com/office/drawing/2014/main" id="{8415A3F1-D308-040E-DBE5-DC7DB0DF6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9">
            <a:extLst>
              <a:ext uri="{FF2B5EF4-FFF2-40B4-BE49-F238E27FC236}">
                <a16:creationId xmlns:a16="http://schemas.microsoft.com/office/drawing/2014/main" id="{4E512976-FA5D-9D3C-3D4A-EC5BB04E041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-523875" y="5286374"/>
            <a:ext cx="2095501" cy="1047751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9">
            <a:extLst>
              <a:ext uri="{FF2B5EF4-FFF2-40B4-BE49-F238E27FC236}">
                <a16:creationId xmlns:a16="http://schemas.microsoft.com/office/drawing/2014/main" id="{22D989F6-5320-ABD2-2683-A2CD3C1F35D5}"/>
              </a:ext>
            </a:extLst>
          </p:cNvPr>
          <p:cNvSpPr txBox="1"/>
          <p:nvPr/>
        </p:nvSpPr>
        <p:spPr>
          <a:xfrm>
            <a:off x="2206015" y="710456"/>
            <a:ext cx="3504122" cy="1196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lnSpc>
                <a:spcPct val="115000"/>
              </a:lnSpc>
              <a:buClr>
                <a:srgbClr val="013086"/>
              </a:buClr>
              <a:buSzPts val="4000"/>
              <a:buFont typeface="Commissioner Thin"/>
              <a:buNone/>
              <a:defRPr sz="5333">
                <a:solidFill>
                  <a:srgbClr val="013086"/>
                </a:solidFill>
                <a:latin typeface="Tramontina SmCd Titulos" panose="00000506000000000000" pitchFamily="2" charset="0"/>
                <a:ea typeface="Commissioner"/>
                <a:cs typeface="Commissioner"/>
              </a:defRPr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r>
              <a:rPr lang="pt-BR" sz="3600" dirty="0">
                <a:latin typeface="Tramontina Textos" panose="00000500000000000000" pitchFamily="2" charset="0"/>
                <a:sym typeface="Commissioner Thin"/>
              </a:rPr>
              <a:t>Patrimônio</a:t>
            </a:r>
          </a:p>
        </p:txBody>
      </p:sp>
      <p:pic>
        <p:nvPicPr>
          <p:cNvPr id="120" name="Google Shape;120;p19">
            <a:extLst>
              <a:ext uri="{FF2B5EF4-FFF2-40B4-BE49-F238E27FC236}">
                <a16:creationId xmlns:a16="http://schemas.microsoft.com/office/drawing/2014/main" id="{BE43867A-194B-30D7-D340-BCA67423531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>
            <a:off x="8826501" y="-4233"/>
            <a:ext cx="3365500" cy="168063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1959441D-80D3-F3A1-173B-4747430E2D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5906660"/>
              </p:ext>
            </p:extLst>
          </p:nvPr>
        </p:nvGraphicFramePr>
        <p:xfrm>
          <a:off x="1361191" y="1951666"/>
          <a:ext cx="7772535" cy="3706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3" name="Imagem 2" descr="Uma imagem contendo Texto&#10;&#10;Descrição gerada automaticamente">
            <a:extLst>
              <a:ext uri="{FF2B5EF4-FFF2-40B4-BE49-F238E27FC236}">
                <a16:creationId xmlns:a16="http://schemas.microsoft.com/office/drawing/2014/main" id="{2E7E7555-65B4-D43B-81E0-B257B9247C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8439" y="6219024"/>
            <a:ext cx="1662495" cy="293644"/>
          </a:xfrm>
          <a:prstGeom prst="rect">
            <a:avLst/>
          </a:prstGeom>
        </p:spPr>
      </p:pic>
      <p:sp>
        <p:nvSpPr>
          <p:cNvPr id="4" name="Espaço Reservado para Rodapé 13">
            <a:extLst>
              <a:ext uri="{FF2B5EF4-FFF2-40B4-BE49-F238E27FC236}">
                <a16:creationId xmlns:a16="http://schemas.microsoft.com/office/drawing/2014/main" id="{EB37216B-DF27-5C8A-C060-9CD4A2EEF434}"/>
              </a:ext>
            </a:extLst>
          </p:cNvPr>
          <p:cNvSpPr txBox="1">
            <a:spLocks/>
          </p:cNvSpPr>
          <p:nvPr/>
        </p:nvSpPr>
        <p:spPr>
          <a:xfrm>
            <a:off x="1702245" y="6435860"/>
            <a:ext cx="2101926" cy="247651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>
                <a:solidFill>
                  <a:srgbClr val="033389"/>
                </a:solidFill>
                <a:latin typeface="Tramontina Textos Medium" panose="00000600000000000000" pitchFamily="2" charset="0"/>
              </a:rPr>
              <a:t>Relatório Mensal</a:t>
            </a:r>
          </a:p>
        </p:txBody>
      </p:sp>
      <p:sp>
        <p:nvSpPr>
          <p:cNvPr id="8" name="Espaço Reservado para Data 12">
            <a:extLst>
              <a:ext uri="{FF2B5EF4-FFF2-40B4-BE49-F238E27FC236}">
                <a16:creationId xmlns:a16="http://schemas.microsoft.com/office/drawing/2014/main" id="{3FFAF0B2-F029-9E80-907A-4154B5CF42E5}"/>
              </a:ext>
            </a:extLst>
          </p:cNvPr>
          <p:cNvSpPr txBox="1">
            <a:spLocks/>
          </p:cNvSpPr>
          <p:nvPr/>
        </p:nvSpPr>
        <p:spPr>
          <a:xfrm>
            <a:off x="3537584" y="6431662"/>
            <a:ext cx="1164438" cy="269332"/>
          </a:xfrm>
          <a:prstGeom prst="rect">
            <a:avLst/>
          </a:prstGeom>
          <a:effectLst/>
        </p:spPr>
        <p:txBody>
          <a:bodyPr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dirty="0">
                <a:solidFill>
                  <a:srgbClr val="033389"/>
                </a:solidFill>
                <a:latin typeface="Tramontina Textos Medium" panose="00000600000000000000" pitchFamily="2" charset="0"/>
              </a:rPr>
              <a:t>DEZ | 2025</a:t>
            </a:r>
          </a:p>
        </p:txBody>
      </p:sp>
      <p:sp>
        <p:nvSpPr>
          <p:cNvPr id="9" name="Espaço Reservado para Número de Slide 14">
            <a:extLst>
              <a:ext uri="{FF2B5EF4-FFF2-40B4-BE49-F238E27FC236}">
                <a16:creationId xmlns:a16="http://schemas.microsoft.com/office/drawing/2014/main" id="{EC7E1F2D-711F-1877-C2D5-D3E38093F7D6}"/>
              </a:ext>
            </a:extLst>
          </p:cNvPr>
          <p:cNvSpPr txBox="1">
            <a:spLocks/>
          </p:cNvSpPr>
          <p:nvPr/>
        </p:nvSpPr>
        <p:spPr>
          <a:xfrm>
            <a:off x="1192313" y="6436761"/>
            <a:ext cx="523240" cy="261347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>
                <a:solidFill>
                  <a:srgbClr val="033389"/>
                </a:solidFill>
                <a:latin typeface="Tramontina Textos Medium" panose="00000600000000000000" pitchFamily="2" charset="0"/>
              </a:rPr>
              <a:t>3</a:t>
            </a:r>
            <a:endParaRPr lang="pt-BR" sz="1400" dirty="0">
              <a:solidFill>
                <a:srgbClr val="033389"/>
              </a:solidFill>
            </a:endParaRPr>
          </a:p>
        </p:txBody>
      </p:sp>
      <p:cxnSp>
        <p:nvCxnSpPr>
          <p:cNvPr id="11" name="Google Shape;82;p17">
            <a:extLst>
              <a:ext uri="{FF2B5EF4-FFF2-40B4-BE49-F238E27FC236}">
                <a16:creationId xmlns:a16="http://schemas.microsoft.com/office/drawing/2014/main" id="{6320CF73-C134-05DE-C7C2-4ABC41D44C7C}"/>
              </a:ext>
            </a:extLst>
          </p:cNvPr>
          <p:cNvCxnSpPr>
            <a:cxnSpLocks/>
          </p:cNvCxnSpPr>
          <p:nvPr/>
        </p:nvCxnSpPr>
        <p:spPr>
          <a:xfrm>
            <a:off x="1047751" y="6365846"/>
            <a:ext cx="8667847" cy="0"/>
          </a:xfrm>
          <a:prstGeom prst="straightConnector1">
            <a:avLst/>
          </a:prstGeom>
          <a:noFill/>
          <a:ln w="19050" cap="flat" cmpd="sng">
            <a:solidFill>
              <a:srgbClr val="00308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E0D8213-A4B2-924C-37EC-78C5A938401F}"/>
              </a:ext>
            </a:extLst>
          </p:cNvPr>
          <p:cNvSpPr txBox="1"/>
          <p:nvPr/>
        </p:nvSpPr>
        <p:spPr>
          <a:xfrm>
            <a:off x="9447166" y="3013830"/>
            <a:ext cx="2138583" cy="1415772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"/>
            </a:pPr>
            <a:r>
              <a:rPr lang="pt-BR" sz="1200" dirty="0">
                <a:solidFill>
                  <a:srgbClr val="0E2E81"/>
                </a:solidFill>
                <a:latin typeface="Tramontina Textos Thin" panose="00000300000000000000" pitchFamily="2" charset="0"/>
              </a:rPr>
              <a:t>O patrimônio do Plano de Benefícios Tramontinaprev teve um acréscimo de R$ 22,6 milhões, em 2024, em relação ao fechamento de 2023.</a:t>
            </a:r>
          </a:p>
        </p:txBody>
      </p:sp>
      <p:pic>
        <p:nvPicPr>
          <p:cNvPr id="14" name="Gráfico 13" descr="Barras de ouro estrutura de tópicos">
            <a:extLst>
              <a:ext uri="{FF2B5EF4-FFF2-40B4-BE49-F238E27FC236}">
                <a16:creationId xmlns:a16="http://schemas.microsoft.com/office/drawing/2014/main" id="{46AB47CF-2743-FD58-9740-B19388B4A5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61402" y="1025473"/>
            <a:ext cx="681358" cy="65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817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>
          <a:extLst>
            <a:ext uri="{FF2B5EF4-FFF2-40B4-BE49-F238E27FC236}">
              <a16:creationId xmlns:a16="http://schemas.microsoft.com/office/drawing/2014/main" id="{4FC37D9A-87A0-0072-717C-65AD7EB0F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9">
            <a:extLst>
              <a:ext uri="{FF2B5EF4-FFF2-40B4-BE49-F238E27FC236}">
                <a16:creationId xmlns:a16="http://schemas.microsoft.com/office/drawing/2014/main" id="{FE8D2C6E-CCA1-222A-43FA-05B3017D83E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-523875" y="5286374"/>
            <a:ext cx="2095501" cy="1047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>
            <a:extLst>
              <a:ext uri="{FF2B5EF4-FFF2-40B4-BE49-F238E27FC236}">
                <a16:creationId xmlns:a16="http://schemas.microsoft.com/office/drawing/2014/main" id="{28814F5C-96F8-61BF-1AC4-5ADBDB72596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>
            <a:off x="8826501" y="-4233"/>
            <a:ext cx="3365500" cy="1680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ráfico 5" descr="Barras de ouro estrutura de tópicos">
            <a:extLst>
              <a:ext uri="{FF2B5EF4-FFF2-40B4-BE49-F238E27FC236}">
                <a16:creationId xmlns:a16="http://schemas.microsoft.com/office/drawing/2014/main" id="{E3418786-9366-33CF-857E-3F412D54AB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61402" y="1025473"/>
            <a:ext cx="681358" cy="650925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1FC354C3-6724-0CB5-60CC-F48CF1F8A1E3}"/>
              </a:ext>
            </a:extLst>
          </p:cNvPr>
          <p:cNvSpPr txBox="1"/>
          <p:nvPr/>
        </p:nvSpPr>
        <p:spPr>
          <a:xfrm>
            <a:off x="676846" y="3134416"/>
            <a:ext cx="20019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rgbClr val="033389"/>
                </a:solidFill>
                <a:latin typeface="Tramontina Textos Thin" panose="00000300000000000000" pitchFamily="2" charset="0"/>
                <a:ea typeface="+mn-ea"/>
                <a:cs typeface="+mn-cs"/>
              </a:rPr>
              <a:t>Renda Fixa</a:t>
            </a:r>
          </a:p>
          <a:p>
            <a:r>
              <a:rPr lang="pt-BR" dirty="0">
                <a:solidFill>
                  <a:srgbClr val="033389"/>
                </a:solidFill>
                <a:latin typeface="Tramontina Textos Thin" panose="00000300000000000000" pitchFamily="2" charset="0"/>
                <a:ea typeface="+mn-ea"/>
                <a:cs typeface="+mn-cs"/>
              </a:rPr>
              <a:t>55,51%</a:t>
            </a:r>
          </a:p>
          <a:p>
            <a:r>
              <a:rPr lang="pt-BR" dirty="0">
                <a:solidFill>
                  <a:srgbClr val="033389"/>
                </a:solidFill>
                <a:latin typeface="Tramontina Textos Thin" panose="00000300000000000000" pitchFamily="2" charset="0"/>
                <a:ea typeface="+mn-ea"/>
                <a:cs typeface="+mn-cs"/>
              </a:rPr>
              <a:t>R$ </a:t>
            </a:r>
            <a:r>
              <a:rPr lang="pt-BR" dirty="0">
                <a:solidFill>
                  <a:srgbClr val="033389"/>
                </a:solidFill>
                <a:latin typeface="Tramontina Textos Thin" panose="00000300000000000000" pitchFamily="2" charset="0"/>
              </a:rPr>
              <a:t>  200.584.991,47 </a:t>
            </a:r>
            <a:r>
              <a:rPr lang="pt-BR" dirty="0">
                <a:solidFill>
                  <a:srgbClr val="033389"/>
                </a:solidFill>
                <a:latin typeface="Tramontina Textos Thin" panose="00000300000000000000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4" name="Círculo: Vazio 13">
            <a:extLst>
              <a:ext uri="{FF2B5EF4-FFF2-40B4-BE49-F238E27FC236}">
                <a16:creationId xmlns:a16="http://schemas.microsoft.com/office/drawing/2014/main" id="{82BBD44E-0748-65AD-5CC1-2EF8C556BDD1}"/>
              </a:ext>
            </a:extLst>
          </p:cNvPr>
          <p:cNvSpPr/>
          <p:nvPr/>
        </p:nvSpPr>
        <p:spPr>
          <a:xfrm>
            <a:off x="1373567" y="2924044"/>
            <a:ext cx="255224" cy="245959"/>
          </a:xfrm>
          <a:prstGeom prst="donut">
            <a:avLst/>
          </a:prstGeom>
          <a:solidFill>
            <a:srgbClr val="0333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FF6454AC-3E2D-B7C4-1D5A-BA9C26B3926C}"/>
              </a:ext>
            </a:extLst>
          </p:cNvPr>
          <p:cNvSpPr txBox="1"/>
          <p:nvPr/>
        </p:nvSpPr>
        <p:spPr>
          <a:xfrm>
            <a:off x="7082103" y="3246946"/>
            <a:ext cx="17443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rgbClr val="033389"/>
                </a:solidFill>
                <a:latin typeface="Tramontina Textos Thin" panose="00000300000000000000" pitchFamily="2" charset="0"/>
                <a:ea typeface="+mn-ea"/>
                <a:cs typeface="+mn-cs"/>
              </a:rPr>
              <a:t>Renda</a:t>
            </a:r>
            <a:r>
              <a:rPr lang="pt-BR" sz="1600" dirty="0"/>
              <a:t> </a:t>
            </a:r>
            <a:r>
              <a:rPr lang="pt-BR" sz="1600" dirty="0">
                <a:solidFill>
                  <a:srgbClr val="033389"/>
                </a:solidFill>
                <a:latin typeface="Tramontina Textos Thin" panose="00000300000000000000" pitchFamily="2" charset="0"/>
                <a:ea typeface="+mn-ea"/>
                <a:cs typeface="+mn-cs"/>
              </a:rPr>
              <a:t>Variável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srgbClr val="033389"/>
                </a:solidFill>
                <a:effectLst/>
                <a:uLnTx/>
                <a:uFillTx/>
                <a:latin typeface="Tramontina Textos Thin" panose="00000300000000000000" pitchFamily="2" charset="0"/>
                <a:ea typeface="+mn-ea"/>
                <a:cs typeface="Arial"/>
                <a:sym typeface="Arial"/>
              </a:rPr>
              <a:t>12,17%</a:t>
            </a:r>
          </a:p>
          <a:p>
            <a:pPr lvl="0"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srgbClr val="033389"/>
                </a:solidFill>
                <a:effectLst/>
                <a:uLnTx/>
                <a:uFillTx/>
                <a:latin typeface="Tramontina Textos Thin" panose="00000300000000000000" pitchFamily="2" charset="0"/>
                <a:ea typeface="+mn-ea"/>
                <a:cs typeface="Arial"/>
                <a:sym typeface="Arial"/>
              </a:rPr>
              <a:t>R$ </a:t>
            </a:r>
            <a:r>
              <a:rPr lang="pt-BR" dirty="0">
                <a:solidFill>
                  <a:srgbClr val="033389"/>
                </a:solidFill>
                <a:latin typeface="Tramontina Textos Thin" panose="00000300000000000000" pitchFamily="2" charset="0"/>
                <a:ea typeface="+mn-ea"/>
              </a:rPr>
              <a:t>  43.989.782,69  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srgbClr val="033389"/>
              </a:solidFill>
              <a:effectLst/>
              <a:uLnTx/>
              <a:uFillTx/>
              <a:latin typeface="Tramontina Textos Thin" panose="00000300000000000000" pitchFamily="2" charset="0"/>
              <a:ea typeface="+mn-ea"/>
              <a:cs typeface="Arial"/>
              <a:sym typeface="Arial"/>
            </a:endParaRPr>
          </a:p>
        </p:txBody>
      </p:sp>
      <p:sp>
        <p:nvSpPr>
          <p:cNvPr id="16" name="Círculo: Vazio 15">
            <a:extLst>
              <a:ext uri="{FF2B5EF4-FFF2-40B4-BE49-F238E27FC236}">
                <a16:creationId xmlns:a16="http://schemas.microsoft.com/office/drawing/2014/main" id="{17AA29E9-94F4-1193-3091-BD376D371AAC}"/>
              </a:ext>
            </a:extLst>
          </p:cNvPr>
          <p:cNvSpPr/>
          <p:nvPr/>
        </p:nvSpPr>
        <p:spPr>
          <a:xfrm>
            <a:off x="6812324" y="3479272"/>
            <a:ext cx="255224" cy="245959"/>
          </a:xfrm>
          <a:prstGeom prst="donut">
            <a:avLst/>
          </a:prstGeom>
          <a:solidFill>
            <a:srgbClr val="A3B9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7" name="Círculo: Vazio 16">
            <a:extLst>
              <a:ext uri="{FF2B5EF4-FFF2-40B4-BE49-F238E27FC236}">
                <a16:creationId xmlns:a16="http://schemas.microsoft.com/office/drawing/2014/main" id="{49DBB512-D712-690E-7548-6F4B3E45A334}"/>
              </a:ext>
            </a:extLst>
          </p:cNvPr>
          <p:cNvSpPr/>
          <p:nvPr/>
        </p:nvSpPr>
        <p:spPr>
          <a:xfrm>
            <a:off x="6722027" y="4830866"/>
            <a:ext cx="255224" cy="245959"/>
          </a:xfrm>
          <a:prstGeom prst="donut">
            <a:avLst/>
          </a:prstGeom>
          <a:solidFill>
            <a:srgbClr val="89AC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8" name="Círculo: Vazio 17">
            <a:extLst>
              <a:ext uri="{FF2B5EF4-FFF2-40B4-BE49-F238E27FC236}">
                <a16:creationId xmlns:a16="http://schemas.microsoft.com/office/drawing/2014/main" id="{12B01117-462F-D63A-4A2E-9D01F001F64F}"/>
              </a:ext>
            </a:extLst>
          </p:cNvPr>
          <p:cNvSpPr/>
          <p:nvPr/>
        </p:nvSpPr>
        <p:spPr>
          <a:xfrm>
            <a:off x="5755700" y="2052623"/>
            <a:ext cx="255224" cy="245959"/>
          </a:xfrm>
          <a:prstGeom prst="donut">
            <a:avLst/>
          </a:prstGeom>
          <a:solidFill>
            <a:srgbClr val="3C69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9" name="Círculo: Vazio 18">
            <a:extLst>
              <a:ext uri="{FF2B5EF4-FFF2-40B4-BE49-F238E27FC236}">
                <a16:creationId xmlns:a16="http://schemas.microsoft.com/office/drawing/2014/main" id="{3894C3BF-21F1-D89C-199B-360401304763}"/>
              </a:ext>
            </a:extLst>
          </p:cNvPr>
          <p:cNvSpPr/>
          <p:nvPr/>
        </p:nvSpPr>
        <p:spPr>
          <a:xfrm>
            <a:off x="6284437" y="5436802"/>
            <a:ext cx="255224" cy="245959"/>
          </a:xfrm>
          <a:prstGeom prst="donut">
            <a:avLst/>
          </a:prstGeom>
          <a:solidFill>
            <a:srgbClr val="DDE6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graphicFrame>
        <p:nvGraphicFramePr>
          <p:cNvPr id="24" name="Gráfico 23">
            <a:extLst>
              <a:ext uri="{FF2B5EF4-FFF2-40B4-BE49-F238E27FC236}">
                <a16:creationId xmlns:a16="http://schemas.microsoft.com/office/drawing/2014/main" id="{458BB6F8-7352-2C24-C030-6662D7B5B7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8245584"/>
              </p:ext>
            </p:extLst>
          </p:nvPr>
        </p:nvGraphicFramePr>
        <p:xfrm>
          <a:off x="2366784" y="1830112"/>
          <a:ext cx="4305029" cy="4417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5" name="CaixaDeTexto 24">
            <a:extLst>
              <a:ext uri="{FF2B5EF4-FFF2-40B4-BE49-F238E27FC236}">
                <a16:creationId xmlns:a16="http://schemas.microsoft.com/office/drawing/2014/main" id="{7D6687F5-40F4-DCF0-AD99-1F8494E8EF3C}"/>
              </a:ext>
            </a:extLst>
          </p:cNvPr>
          <p:cNvSpPr txBox="1"/>
          <p:nvPr/>
        </p:nvSpPr>
        <p:spPr>
          <a:xfrm>
            <a:off x="6412049" y="1830112"/>
            <a:ext cx="17443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rgbClr val="033389"/>
                </a:solidFill>
                <a:latin typeface="Tramontina Textos Thin" panose="00000300000000000000" pitchFamily="2" charset="0"/>
                <a:ea typeface="+mn-ea"/>
                <a:cs typeface="+mn-cs"/>
              </a:rPr>
              <a:t>ALM (*)</a:t>
            </a:r>
          </a:p>
          <a:p>
            <a:r>
              <a:rPr lang="pt-BR" dirty="0">
                <a:solidFill>
                  <a:srgbClr val="033389"/>
                </a:solidFill>
                <a:latin typeface="Tramontina Textos Thin" panose="00000300000000000000" pitchFamily="2" charset="0"/>
                <a:ea typeface="+mn-ea"/>
                <a:cs typeface="+mn-cs"/>
              </a:rPr>
              <a:t>20,54%</a:t>
            </a:r>
          </a:p>
          <a:p>
            <a:r>
              <a:rPr lang="pt-BR" dirty="0">
                <a:solidFill>
                  <a:srgbClr val="033389"/>
                </a:solidFill>
                <a:latin typeface="Tramontina Textos Thin" panose="00000300000000000000" pitchFamily="2" charset="0"/>
                <a:ea typeface="+mn-ea"/>
                <a:cs typeface="+mn-cs"/>
              </a:rPr>
              <a:t>R$   74.238.699,56   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1A4F8914-1BB7-B01A-5B9B-87486BF4CF76}"/>
              </a:ext>
            </a:extLst>
          </p:cNvPr>
          <p:cNvSpPr txBox="1"/>
          <p:nvPr/>
        </p:nvSpPr>
        <p:spPr>
          <a:xfrm>
            <a:off x="6537607" y="5355500"/>
            <a:ext cx="17443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rgbClr val="033389"/>
                </a:solidFill>
                <a:latin typeface="Tramontina Textos Thin" panose="00000300000000000000" pitchFamily="2" charset="0"/>
                <a:ea typeface="+mn-ea"/>
                <a:cs typeface="+mn-cs"/>
              </a:rPr>
              <a:t>Exterior</a:t>
            </a:r>
          </a:p>
          <a:p>
            <a:r>
              <a:rPr lang="pt-BR" dirty="0">
                <a:solidFill>
                  <a:srgbClr val="033389"/>
                </a:solidFill>
                <a:latin typeface="Tramontina Textos Thin" panose="00000300000000000000" pitchFamily="2" charset="0"/>
                <a:ea typeface="+mn-ea"/>
                <a:cs typeface="+mn-cs"/>
              </a:rPr>
              <a:t>6,70%</a:t>
            </a:r>
          </a:p>
          <a:p>
            <a:r>
              <a:rPr lang="pt-BR" dirty="0">
                <a:solidFill>
                  <a:srgbClr val="033389"/>
                </a:solidFill>
                <a:latin typeface="Tramontina Textos Thin" panose="00000300000000000000" pitchFamily="2" charset="0"/>
                <a:ea typeface="+mn-ea"/>
                <a:cs typeface="+mn-cs"/>
              </a:rPr>
              <a:t>R$   24.210.277,90  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0289E275-E2E4-E932-3FA6-6547A81F08E3}"/>
              </a:ext>
            </a:extLst>
          </p:cNvPr>
          <p:cNvSpPr txBox="1"/>
          <p:nvPr/>
        </p:nvSpPr>
        <p:spPr>
          <a:xfrm>
            <a:off x="6965871" y="4501991"/>
            <a:ext cx="19063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rgbClr val="033389"/>
                </a:solidFill>
                <a:latin typeface="Tramontina Textos Thin" panose="00000300000000000000" pitchFamily="2" charset="0"/>
                <a:ea typeface="+mn-ea"/>
                <a:cs typeface="+mn-cs"/>
              </a:rPr>
              <a:t>Estruturado</a:t>
            </a:r>
          </a:p>
          <a:p>
            <a:r>
              <a:rPr lang="pt-BR" dirty="0">
                <a:solidFill>
                  <a:srgbClr val="033389"/>
                </a:solidFill>
                <a:latin typeface="Tramontina Textos Thin" panose="00000300000000000000" pitchFamily="2" charset="0"/>
                <a:ea typeface="+mn-ea"/>
                <a:cs typeface="+mn-cs"/>
              </a:rPr>
              <a:t>5,08%</a:t>
            </a:r>
          </a:p>
          <a:p>
            <a:r>
              <a:rPr lang="pt-BR" dirty="0">
                <a:solidFill>
                  <a:srgbClr val="033389"/>
                </a:solidFill>
                <a:latin typeface="Tramontina Textos Thin" panose="00000300000000000000" pitchFamily="2" charset="0"/>
                <a:ea typeface="+mn-ea"/>
                <a:cs typeface="+mn-cs"/>
              </a:rPr>
              <a:t>R$   18.345.959,31  </a:t>
            </a:r>
            <a:r>
              <a:rPr lang="pt-BR" dirty="0">
                <a:solidFill>
                  <a:srgbClr val="07368B"/>
                </a:solidFill>
                <a:latin typeface="Tramontina SmCd Textos" panose="00000506000000000000" pitchFamily="2" charset="0"/>
              </a:rPr>
              <a:t> </a:t>
            </a:r>
            <a:r>
              <a:rPr lang="pt-BR" dirty="0">
                <a:solidFill>
                  <a:srgbClr val="033389"/>
                </a:solidFill>
                <a:latin typeface="Tramontina Textos Thin" panose="00000300000000000000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30895894-5E06-3F2E-E10F-C6858CF4B9CE}"/>
              </a:ext>
            </a:extLst>
          </p:cNvPr>
          <p:cNvSpPr txBox="1"/>
          <p:nvPr/>
        </p:nvSpPr>
        <p:spPr>
          <a:xfrm>
            <a:off x="3544368" y="3852539"/>
            <a:ext cx="20019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rgbClr val="033389"/>
                </a:solidFill>
                <a:latin typeface="Tramontina SmCd Textos XBold" panose="00000906000000000000" pitchFamily="2" charset="0"/>
                <a:ea typeface="+mn-ea"/>
                <a:cs typeface="+mn-cs"/>
              </a:rPr>
              <a:t>TOTAL</a:t>
            </a:r>
          </a:p>
          <a:p>
            <a:pPr algn="ctr"/>
            <a:r>
              <a:rPr lang="pt-BR" sz="1600" dirty="0">
                <a:solidFill>
                  <a:srgbClr val="033389"/>
                </a:solidFill>
                <a:latin typeface="Tramontina SmCd Textos XBold" panose="00000906000000000000" pitchFamily="2" charset="0"/>
              </a:rPr>
              <a:t>R$  361.369.710,93  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BE83B563-0B4D-093E-6E27-16084A0DA8DD}"/>
              </a:ext>
            </a:extLst>
          </p:cNvPr>
          <p:cNvSpPr txBox="1"/>
          <p:nvPr/>
        </p:nvSpPr>
        <p:spPr>
          <a:xfrm>
            <a:off x="9004327" y="2990764"/>
            <a:ext cx="2725558" cy="28931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rgbClr val="0E2E81"/>
                </a:solidFill>
                <a:latin typeface="Tramontina SmCd Textos" panose="00000506000000000000" pitchFamily="2" charset="0"/>
              </a:rPr>
              <a:t>(*)</a:t>
            </a:r>
          </a:p>
          <a:p>
            <a:pPr marL="285750" indent="-285750" algn="just">
              <a:buFont typeface="Wingdings" panose="05000000000000000000" pitchFamily="2" charset="2"/>
              <a:buChar char=""/>
            </a:pPr>
            <a:r>
              <a:rPr lang="pt-BR" sz="1200" dirty="0">
                <a:solidFill>
                  <a:srgbClr val="0E2E81"/>
                </a:solidFill>
                <a:latin typeface="Tramontina Textos Thin" panose="00000300000000000000" pitchFamily="2" charset="0"/>
              </a:rPr>
              <a:t>Em 2024 foram segregados os recursos referentes aos Benefícios Definidos a conceder e concedidos, como forma de imunizar a rentabilidade dos Assistidos de Renda Vitalícia, chamada carteira ALM. </a:t>
            </a:r>
          </a:p>
          <a:p>
            <a:pPr marL="285750" indent="-285750" algn="just">
              <a:buFont typeface="Wingdings" panose="05000000000000000000" pitchFamily="2" charset="2"/>
              <a:buChar char=""/>
            </a:pPr>
            <a:r>
              <a:rPr lang="pt-BR" sz="1200" dirty="0">
                <a:solidFill>
                  <a:srgbClr val="0E2E81"/>
                </a:solidFill>
                <a:latin typeface="Tramontina Textos Thin" panose="00000300000000000000" pitchFamily="2" charset="0"/>
              </a:rPr>
              <a:t>O objetivo dessa prática é garantir a rentabilidade dos investidores em diferentes cenários e capacitá-los para tomarem decisões mais assertivas, o que garante maior probabilidade de sucesso. </a:t>
            </a:r>
          </a:p>
        </p:txBody>
      </p:sp>
      <p:sp>
        <p:nvSpPr>
          <p:cNvPr id="2" name="Google Shape;118;p19">
            <a:extLst>
              <a:ext uri="{FF2B5EF4-FFF2-40B4-BE49-F238E27FC236}">
                <a16:creationId xmlns:a16="http://schemas.microsoft.com/office/drawing/2014/main" id="{1D715301-17F0-AB26-0CAF-4500877C3773}"/>
              </a:ext>
            </a:extLst>
          </p:cNvPr>
          <p:cNvSpPr txBox="1"/>
          <p:nvPr/>
        </p:nvSpPr>
        <p:spPr>
          <a:xfrm>
            <a:off x="2206015" y="710456"/>
            <a:ext cx="4078422" cy="1196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lnSpc>
                <a:spcPct val="115000"/>
              </a:lnSpc>
              <a:buClr>
                <a:srgbClr val="013086"/>
              </a:buClr>
              <a:buSzPts val="4000"/>
              <a:buFont typeface="Commissioner Thin"/>
              <a:buNone/>
              <a:defRPr sz="3600">
                <a:solidFill>
                  <a:srgbClr val="013086"/>
                </a:solidFill>
                <a:latin typeface="Tramontina Textos" panose="00000500000000000000" pitchFamily="2" charset="0"/>
                <a:ea typeface="Commissioner"/>
                <a:cs typeface="Commissioner"/>
              </a:defRPr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r>
              <a:rPr lang="pt-BR" dirty="0">
                <a:sym typeface="Commissioner Thin"/>
              </a:rPr>
              <a:t>Investimentos</a:t>
            </a:r>
          </a:p>
        </p:txBody>
      </p:sp>
      <p:pic>
        <p:nvPicPr>
          <p:cNvPr id="3" name="Imagem 2" descr="Uma imagem contendo Texto&#10;&#10;Descrição gerada automaticamente">
            <a:extLst>
              <a:ext uri="{FF2B5EF4-FFF2-40B4-BE49-F238E27FC236}">
                <a16:creationId xmlns:a16="http://schemas.microsoft.com/office/drawing/2014/main" id="{FCA53DC5-8A64-4266-AD55-9B20C86AF3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68439" y="6219024"/>
            <a:ext cx="1662495" cy="293644"/>
          </a:xfrm>
          <a:prstGeom prst="rect">
            <a:avLst/>
          </a:prstGeom>
        </p:spPr>
      </p:pic>
      <p:sp>
        <p:nvSpPr>
          <p:cNvPr id="4" name="Espaço Reservado para Rodapé 13">
            <a:extLst>
              <a:ext uri="{FF2B5EF4-FFF2-40B4-BE49-F238E27FC236}">
                <a16:creationId xmlns:a16="http://schemas.microsoft.com/office/drawing/2014/main" id="{97B59085-0801-9A16-53E9-59A6A7333BB3}"/>
              </a:ext>
            </a:extLst>
          </p:cNvPr>
          <p:cNvSpPr txBox="1">
            <a:spLocks/>
          </p:cNvSpPr>
          <p:nvPr/>
        </p:nvSpPr>
        <p:spPr>
          <a:xfrm>
            <a:off x="1702245" y="6435860"/>
            <a:ext cx="2101926" cy="247651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>
                <a:solidFill>
                  <a:srgbClr val="033389"/>
                </a:solidFill>
                <a:latin typeface="Tramontina Textos Medium" panose="00000600000000000000" pitchFamily="2" charset="0"/>
              </a:rPr>
              <a:t>Relatório Mensal</a:t>
            </a:r>
          </a:p>
        </p:txBody>
      </p:sp>
      <p:sp>
        <p:nvSpPr>
          <p:cNvPr id="5" name="Espaço Reservado para Data 12">
            <a:extLst>
              <a:ext uri="{FF2B5EF4-FFF2-40B4-BE49-F238E27FC236}">
                <a16:creationId xmlns:a16="http://schemas.microsoft.com/office/drawing/2014/main" id="{185E0065-3B52-8871-CE6E-7756D3BD72F8}"/>
              </a:ext>
            </a:extLst>
          </p:cNvPr>
          <p:cNvSpPr txBox="1">
            <a:spLocks/>
          </p:cNvSpPr>
          <p:nvPr/>
        </p:nvSpPr>
        <p:spPr>
          <a:xfrm>
            <a:off x="3537584" y="6431662"/>
            <a:ext cx="1164438" cy="269332"/>
          </a:xfrm>
          <a:prstGeom prst="rect">
            <a:avLst/>
          </a:prstGeom>
          <a:effectLst/>
        </p:spPr>
        <p:txBody>
          <a:bodyPr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dirty="0">
                <a:solidFill>
                  <a:srgbClr val="033389"/>
                </a:solidFill>
                <a:latin typeface="Tramontina Textos Medium" panose="00000600000000000000" pitchFamily="2" charset="0"/>
              </a:rPr>
              <a:t>DEZ | 2025</a:t>
            </a:r>
          </a:p>
        </p:txBody>
      </p:sp>
      <p:sp>
        <p:nvSpPr>
          <p:cNvPr id="7" name="Espaço Reservado para Número de Slide 14">
            <a:extLst>
              <a:ext uri="{FF2B5EF4-FFF2-40B4-BE49-F238E27FC236}">
                <a16:creationId xmlns:a16="http://schemas.microsoft.com/office/drawing/2014/main" id="{44467E84-B374-0FC2-91B9-99B8C2DD3570}"/>
              </a:ext>
            </a:extLst>
          </p:cNvPr>
          <p:cNvSpPr txBox="1">
            <a:spLocks/>
          </p:cNvSpPr>
          <p:nvPr/>
        </p:nvSpPr>
        <p:spPr>
          <a:xfrm>
            <a:off x="1192313" y="6436761"/>
            <a:ext cx="523240" cy="261347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>
                <a:solidFill>
                  <a:srgbClr val="033389"/>
                </a:solidFill>
                <a:latin typeface="Tramontina Textos Medium" panose="00000600000000000000" pitchFamily="2" charset="0"/>
              </a:rPr>
              <a:t>4</a:t>
            </a:r>
            <a:endParaRPr lang="pt-BR" sz="1400" dirty="0">
              <a:solidFill>
                <a:srgbClr val="033389"/>
              </a:solidFill>
            </a:endParaRPr>
          </a:p>
        </p:txBody>
      </p:sp>
      <p:cxnSp>
        <p:nvCxnSpPr>
          <p:cNvPr id="8" name="Google Shape;82;p17">
            <a:extLst>
              <a:ext uri="{FF2B5EF4-FFF2-40B4-BE49-F238E27FC236}">
                <a16:creationId xmlns:a16="http://schemas.microsoft.com/office/drawing/2014/main" id="{04EA0BD3-0B4F-8B65-FBD2-44E9CB29AE38}"/>
              </a:ext>
            </a:extLst>
          </p:cNvPr>
          <p:cNvCxnSpPr>
            <a:cxnSpLocks/>
          </p:cNvCxnSpPr>
          <p:nvPr/>
        </p:nvCxnSpPr>
        <p:spPr>
          <a:xfrm>
            <a:off x="1047751" y="6365846"/>
            <a:ext cx="8667847" cy="0"/>
          </a:xfrm>
          <a:prstGeom prst="straightConnector1">
            <a:avLst/>
          </a:prstGeom>
          <a:noFill/>
          <a:ln w="19050" cap="flat" cmpd="sng">
            <a:solidFill>
              <a:srgbClr val="003086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372706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>
          <a:extLst>
            <a:ext uri="{FF2B5EF4-FFF2-40B4-BE49-F238E27FC236}">
              <a16:creationId xmlns:a16="http://schemas.microsoft.com/office/drawing/2014/main" id="{BF5EBE96-45CD-EDCF-6D36-2BE3C1CA1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9">
            <a:extLst>
              <a:ext uri="{FF2B5EF4-FFF2-40B4-BE49-F238E27FC236}">
                <a16:creationId xmlns:a16="http://schemas.microsoft.com/office/drawing/2014/main" id="{82CC5480-F388-6765-8165-6CBBCED8ADA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-523875" y="5286374"/>
            <a:ext cx="2095501" cy="1047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>
            <a:extLst>
              <a:ext uri="{FF2B5EF4-FFF2-40B4-BE49-F238E27FC236}">
                <a16:creationId xmlns:a16="http://schemas.microsoft.com/office/drawing/2014/main" id="{5CE832FE-11B0-ACC3-91E6-EAD63DC640A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>
            <a:off x="8826501" y="-4233"/>
            <a:ext cx="3365500" cy="1680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ráfico 4" descr="Tendência ascendente estrutura de tópicos">
            <a:extLst>
              <a:ext uri="{FF2B5EF4-FFF2-40B4-BE49-F238E27FC236}">
                <a16:creationId xmlns:a16="http://schemas.microsoft.com/office/drawing/2014/main" id="{3777EFF9-1107-7972-B595-73B3AF5B24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32987" y="1014880"/>
            <a:ext cx="645921" cy="645921"/>
          </a:xfrm>
          <a:prstGeom prst="rect">
            <a:avLst/>
          </a:prstGeom>
        </p:spPr>
      </p:pic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9D772911-DE53-768F-71BD-0C93C23E69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9697271"/>
              </p:ext>
            </p:extLst>
          </p:nvPr>
        </p:nvGraphicFramePr>
        <p:xfrm>
          <a:off x="1536805" y="1970742"/>
          <a:ext cx="8992441" cy="3606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8740CE6A-3B83-7A91-5D9C-F75C5C410BDF}"/>
              </a:ext>
            </a:extLst>
          </p:cNvPr>
          <p:cNvSpPr txBox="1"/>
          <p:nvPr/>
        </p:nvSpPr>
        <p:spPr>
          <a:xfrm>
            <a:off x="1517349" y="5685744"/>
            <a:ext cx="8509236" cy="461665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"/>
            </a:pPr>
            <a:r>
              <a:rPr lang="pt-BR" sz="1200" dirty="0">
                <a:solidFill>
                  <a:srgbClr val="0E2E81"/>
                </a:solidFill>
                <a:latin typeface="Tramontina Textos Thin" panose="00000300000000000000" pitchFamily="2" charset="0"/>
              </a:rPr>
              <a:t>A rentabilidade apesentada é acumulada no ano e refere-se ao retorno dos investimentos – rentabilidade </a:t>
            </a:r>
            <a:r>
              <a:rPr lang="pt-BR" sz="1200" b="1" dirty="0">
                <a:solidFill>
                  <a:srgbClr val="0E2E81"/>
                </a:solidFill>
                <a:highlight>
                  <a:srgbClr val="FFFF00"/>
                </a:highlight>
                <a:latin typeface="Tramontina Textos Thin" panose="00000300000000000000" pitchFamily="2" charset="0"/>
              </a:rPr>
              <a:t>Bruta</a:t>
            </a:r>
            <a:r>
              <a:rPr lang="pt-BR" sz="1200" dirty="0">
                <a:solidFill>
                  <a:srgbClr val="0E2E81"/>
                </a:solidFill>
                <a:latin typeface="Tramontina Textos Thin" panose="00000300000000000000" pitchFamily="2" charset="0"/>
              </a:rPr>
              <a:t>.</a:t>
            </a:r>
          </a:p>
          <a:p>
            <a:pPr algn="just"/>
            <a:r>
              <a:rPr lang="pt-BR" sz="1200" b="1" dirty="0">
                <a:solidFill>
                  <a:srgbClr val="0E2E81"/>
                </a:solidFill>
                <a:latin typeface="Tramontina Textos Thin" panose="00000300000000000000" pitchFamily="2" charset="0"/>
              </a:rPr>
              <a:t>*</a:t>
            </a:r>
            <a:r>
              <a:rPr lang="pt-BR" sz="1200" dirty="0">
                <a:solidFill>
                  <a:srgbClr val="0E2E81"/>
                </a:solidFill>
                <a:latin typeface="Tramontina Textos Thin" panose="00000300000000000000" pitchFamily="2" charset="0"/>
              </a:rPr>
              <a:t> Ver observação ao final do relatório. 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238410AC-F323-1A5B-3392-ADAE864E67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4310252"/>
              </p:ext>
            </p:extLst>
          </p:nvPr>
        </p:nvGraphicFramePr>
        <p:xfrm>
          <a:off x="1345687" y="4887258"/>
          <a:ext cx="8822751" cy="355841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10251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3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56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56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92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9330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5584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100" b="1" dirty="0">
                          <a:solidFill>
                            <a:srgbClr val="0E2E81"/>
                          </a:solidFill>
                          <a:effectLst/>
                          <a:latin typeface="Bahnschrift" panose="020B0502040204020203" pitchFamily="34" charset="0"/>
                        </a:rPr>
                        <a:t>Segmento: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100" b="1" dirty="0">
                          <a:solidFill>
                            <a:srgbClr val="0E2E81"/>
                          </a:solidFill>
                          <a:effectLst/>
                          <a:latin typeface="Bahnschrift" panose="020B0502040204020203" pitchFamily="34" charset="0"/>
                        </a:rPr>
                        <a:t>Meta:</a:t>
                      </a:r>
                      <a:endParaRPr lang="pt-BR" sz="1100" b="1" dirty="0">
                        <a:solidFill>
                          <a:srgbClr val="0E2E81"/>
                        </a:solidFill>
                        <a:effectLst/>
                        <a:latin typeface="Bahnschrift" panose="020B05020402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000" b="0" dirty="0">
                          <a:solidFill>
                            <a:srgbClr val="0E2E8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Renda Fixa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000" b="0" dirty="0">
                          <a:solidFill>
                            <a:srgbClr val="0E2E8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Composto IMA + 0,5%</a:t>
                      </a:r>
                      <a:endParaRPr lang="pt-BR" sz="1000" b="0" dirty="0">
                        <a:solidFill>
                          <a:srgbClr val="0E2E81"/>
                        </a:solidFill>
                        <a:effectLst/>
                        <a:latin typeface="Bahnschrift" panose="020B05020402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000" b="0" dirty="0">
                          <a:solidFill>
                            <a:srgbClr val="0E2E81"/>
                          </a:solidFill>
                          <a:effectLst/>
                          <a:latin typeface="Bahnschrift" panose="020B0502040204020203" pitchFamily="34" charset="0"/>
                        </a:rPr>
                        <a:t>Renda Variável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000" b="0" dirty="0">
                          <a:solidFill>
                            <a:srgbClr val="0E2E81"/>
                          </a:solidFill>
                          <a:effectLst/>
                          <a:latin typeface="Bahnschrift" panose="020B0502040204020203" pitchFamily="34" charset="0"/>
                        </a:rPr>
                        <a:t>IBrX + 0,5%</a:t>
                      </a:r>
                      <a:endParaRPr lang="pt-BR" sz="1000" b="0" dirty="0">
                        <a:solidFill>
                          <a:srgbClr val="0E2E81"/>
                        </a:solidFill>
                        <a:effectLst/>
                        <a:latin typeface="Bahnschrift" panose="020B05020402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000" b="0" dirty="0">
                          <a:solidFill>
                            <a:srgbClr val="0E2E81"/>
                          </a:solidFill>
                          <a:effectLst/>
                          <a:latin typeface="Bahnschrift" panose="020B0502040204020203" pitchFamily="34" charset="0"/>
                        </a:rPr>
                        <a:t>Estruturado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000" b="0" dirty="0">
                          <a:solidFill>
                            <a:srgbClr val="0E2E81"/>
                          </a:solidFill>
                          <a:effectLst/>
                          <a:latin typeface="Bahnschrift" panose="020B0502040204020203" pitchFamily="34" charset="0"/>
                        </a:rPr>
                        <a:t>105% do CDI</a:t>
                      </a:r>
                      <a:endParaRPr lang="pt-BR" sz="1000" b="0" dirty="0">
                        <a:solidFill>
                          <a:srgbClr val="0E2E81"/>
                        </a:solidFill>
                        <a:effectLst/>
                        <a:latin typeface="Bahnschrift" panose="020B05020402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000" b="0" dirty="0">
                          <a:solidFill>
                            <a:srgbClr val="0E2E81"/>
                          </a:solidFill>
                          <a:effectLst/>
                          <a:latin typeface="Bahnschrift" panose="020B0502040204020203" pitchFamily="34" charset="0"/>
                        </a:rPr>
                        <a:t>Exterior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000" b="0" dirty="0">
                          <a:solidFill>
                            <a:srgbClr val="0E2E81"/>
                          </a:solidFill>
                          <a:effectLst/>
                          <a:latin typeface="Bahnschrift" panose="020B0502040204020203" pitchFamily="34" charset="0"/>
                        </a:rPr>
                        <a:t>S&amp;P 500 R$ + 1% *</a:t>
                      </a:r>
                      <a:endParaRPr lang="pt-BR" sz="1000" b="0" dirty="0">
                        <a:solidFill>
                          <a:srgbClr val="0E2E81"/>
                        </a:solidFill>
                        <a:effectLst/>
                        <a:latin typeface="Bahnschrift" panose="020B05020402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100" b="0" dirty="0">
                          <a:solidFill>
                            <a:srgbClr val="5E17ED"/>
                          </a:solidFill>
                          <a:effectLst/>
                          <a:latin typeface="Bahnschrift" panose="020B0502040204020203" pitchFamily="34" charset="0"/>
                        </a:rPr>
                        <a:t>Carteira TotaI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100" b="0" dirty="0">
                          <a:solidFill>
                            <a:srgbClr val="5E17ED"/>
                          </a:solidFill>
                          <a:effectLst/>
                          <a:latin typeface="Bahnschrift" panose="020B0502040204020203" pitchFamily="34" charset="0"/>
                        </a:rPr>
                        <a:t>INPC + 4,5% a.a.</a:t>
                      </a:r>
                      <a:endParaRPr lang="pt-BR" sz="1100" b="0" dirty="0">
                        <a:solidFill>
                          <a:srgbClr val="5E17ED"/>
                        </a:solidFill>
                        <a:effectLst/>
                        <a:latin typeface="Bahnschrift" panose="020B05020402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Google Shape;118;p19">
            <a:extLst>
              <a:ext uri="{FF2B5EF4-FFF2-40B4-BE49-F238E27FC236}">
                <a16:creationId xmlns:a16="http://schemas.microsoft.com/office/drawing/2014/main" id="{D3119D8F-C0B3-97EB-A348-6334A4A04FF7}"/>
              </a:ext>
            </a:extLst>
          </p:cNvPr>
          <p:cNvSpPr txBox="1"/>
          <p:nvPr/>
        </p:nvSpPr>
        <p:spPr>
          <a:xfrm>
            <a:off x="2206014" y="710456"/>
            <a:ext cx="7628649" cy="1196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lnSpc>
                <a:spcPct val="115000"/>
              </a:lnSpc>
              <a:buClr>
                <a:srgbClr val="013086"/>
              </a:buClr>
              <a:buSzPts val="4000"/>
              <a:buFont typeface="Commissioner Thin"/>
              <a:buNone/>
              <a:defRPr sz="5333">
                <a:solidFill>
                  <a:srgbClr val="013086"/>
                </a:solidFill>
                <a:latin typeface="Tramontina SmCd Titulos" panose="00000506000000000000" pitchFamily="2" charset="0"/>
                <a:ea typeface="Commissioner"/>
                <a:cs typeface="Commissioner"/>
              </a:defRPr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r>
              <a:rPr lang="pt-BR" sz="3600" dirty="0">
                <a:latin typeface="Tramontina Textos" panose="00000500000000000000" pitchFamily="2" charset="0"/>
                <a:sym typeface="Commissioner Thin"/>
              </a:rPr>
              <a:t>Rentabilidade por Segmento</a:t>
            </a:r>
          </a:p>
        </p:txBody>
      </p:sp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568FA1A1-22A6-AD12-D3D3-B3D3699082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68439" y="6219024"/>
            <a:ext cx="1662495" cy="293644"/>
          </a:xfrm>
          <a:prstGeom prst="rect">
            <a:avLst/>
          </a:prstGeom>
        </p:spPr>
      </p:pic>
      <p:sp>
        <p:nvSpPr>
          <p:cNvPr id="13" name="Espaço Reservado para Rodapé 13">
            <a:extLst>
              <a:ext uri="{FF2B5EF4-FFF2-40B4-BE49-F238E27FC236}">
                <a16:creationId xmlns:a16="http://schemas.microsoft.com/office/drawing/2014/main" id="{5C11E301-006E-CDB5-035F-F4AAA10E481A}"/>
              </a:ext>
            </a:extLst>
          </p:cNvPr>
          <p:cNvSpPr txBox="1">
            <a:spLocks/>
          </p:cNvSpPr>
          <p:nvPr/>
        </p:nvSpPr>
        <p:spPr>
          <a:xfrm>
            <a:off x="1702245" y="6435860"/>
            <a:ext cx="2101926" cy="247651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>
                <a:solidFill>
                  <a:srgbClr val="033389"/>
                </a:solidFill>
                <a:latin typeface="Tramontina Textos Medium" panose="00000600000000000000" pitchFamily="2" charset="0"/>
              </a:rPr>
              <a:t>Relatório Mensal</a:t>
            </a:r>
          </a:p>
        </p:txBody>
      </p:sp>
      <p:sp>
        <p:nvSpPr>
          <p:cNvPr id="14" name="Espaço Reservado para Data 12">
            <a:extLst>
              <a:ext uri="{FF2B5EF4-FFF2-40B4-BE49-F238E27FC236}">
                <a16:creationId xmlns:a16="http://schemas.microsoft.com/office/drawing/2014/main" id="{9BA838D7-0C24-3FF9-B034-06FC31B257EF}"/>
              </a:ext>
            </a:extLst>
          </p:cNvPr>
          <p:cNvSpPr txBox="1">
            <a:spLocks/>
          </p:cNvSpPr>
          <p:nvPr/>
        </p:nvSpPr>
        <p:spPr>
          <a:xfrm>
            <a:off x="3537584" y="6431662"/>
            <a:ext cx="1164438" cy="269332"/>
          </a:xfrm>
          <a:prstGeom prst="rect">
            <a:avLst/>
          </a:prstGeom>
          <a:effectLst/>
        </p:spPr>
        <p:txBody>
          <a:bodyPr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dirty="0">
                <a:solidFill>
                  <a:srgbClr val="033389"/>
                </a:solidFill>
                <a:latin typeface="Tramontina Textos Medium" panose="00000600000000000000" pitchFamily="2" charset="0"/>
              </a:rPr>
              <a:t>DEZ | 2025</a:t>
            </a:r>
          </a:p>
        </p:txBody>
      </p:sp>
      <p:sp>
        <p:nvSpPr>
          <p:cNvPr id="15" name="Espaço Reservado para Número de Slide 14">
            <a:extLst>
              <a:ext uri="{FF2B5EF4-FFF2-40B4-BE49-F238E27FC236}">
                <a16:creationId xmlns:a16="http://schemas.microsoft.com/office/drawing/2014/main" id="{A985FE7A-84CC-2BFB-0113-330029CEDFE9}"/>
              </a:ext>
            </a:extLst>
          </p:cNvPr>
          <p:cNvSpPr txBox="1">
            <a:spLocks/>
          </p:cNvSpPr>
          <p:nvPr/>
        </p:nvSpPr>
        <p:spPr>
          <a:xfrm>
            <a:off x="1192313" y="6436761"/>
            <a:ext cx="523240" cy="261347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>
                <a:solidFill>
                  <a:srgbClr val="033389"/>
                </a:solidFill>
                <a:latin typeface="Tramontina Textos Medium" panose="00000600000000000000" pitchFamily="2" charset="0"/>
              </a:rPr>
              <a:t>5</a:t>
            </a:r>
            <a:endParaRPr lang="pt-BR" sz="1400" dirty="0">
              <a:solidFill>
                <a:srgbClr val="033389"/>
              </a:solidFill>
            </a:endParaRPr>
          </a:p>
        </p:txBody>
      </p:sp>
      <p:cxnSp>
        <p:nvCxnSpPr>
          <p:cNvPr id="16" name="Google Shape;82;p17">
            <a:extLst>
              <a:ext uri="{FF2B5EF4-FFF2-40B4-BE49-F238E27FC236}">
                <a16:creationId xmlns:a16="http://schemas.microsoft.com/office/drawing/2014/main" id="{7E2DF15F-2EBB-5FB5-9DBC-0CBA9E5C0BB4}"/>
              </a:ext>
            </a:extLst>
          </p:cNvPr>
          <p:cNvCxnSpPr>
            <a:cxnSpLocks/>
          </p:cNvCxnSpPr>
          <p:nvPr/>
        </p:nvCxnSpPr>
        <p:spPr>
          <a:xfrm>
            <a:off x="1047751" y="6365846"/>
            <a:ext cx="8667847" cy="0"/>
          </a:xfrm>
          <a:prstGeom prst="straightConnector1">
            <a:avLst/>
          </a:prstGeom>
          <a:noFill/>
          <a:ln w="19050" cap="flat" cmpd="sng">
            <a:solidFill>
              <a:srgbClr val="003086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06642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>
          <a:extLst>
            <a:ext uri="{FF2B5EF4-FFF2-40B4-BE49-F238E27FC236}">
              <a16:creationId xmlns:a16="http://schemas.microsoft.com/office/drawing/2014/main" id="{BAB776F9-C6E2-A04E-59D3-309E6EE36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9">
            <a:extLst>
              <a:ext uri="{FF2B5EF4-FFF2-40B4-BE49-F238E27FC236}">
                <a16:creationId xmlns:a16="http://schemas.microsoft.com/office/drawing/2014/main" id="{7C563462-4474-4C1B-A603-A8930459AAB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-523875" y="5286374"/>
            <a:ext cx="2095501" cy="1047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>
            <a:extLst>
              <a:ext uri="{FF2B5EF4-FFF2-40B4-BE49-F238E27FC236}">
                <a16:creationId xmlns:a16="http://schemas.microsoft.com/office/drawing/2014/main" id="{3D473307-EB73-E55A-7F1C-ABE1EEABB9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>
            <a:off x="8826501" y="-4233"/>
            <a:ext cx="3365500" cy="168063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92B7E468-39A5-5BE3-CD54-391C460F9A80}"/>
              </a:ext>
            </a:extLst>
          </p:cNvPr>
          <p:cNvSpPr txBox="1"/>
          <p:nvPr/>
        </p:nvSpPr>
        <p:spPr>
          <a:xfrm>
            <a:off x="1929284" y="5093863"/>
            <a:ext cx="7590960" cy="646331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"/>
            </a:pPr>
            <a:r>
              <a:rPr lang="pt-BR" sz="1200" dirty="0">
                <a:solidFill>
                  <a:srgbClr val="0E2E81"/>
                </a:solidFill>
                <a:latin typeface="Tramontina Textos Thin" panose="00000300000000000000" pitchFamily="2" charset="0"/>
              </a:rPr>
              <a:t>Meta 2025:  INPC + 4,5% a.a. </a:t>
            </a:r>
          </a:p>
          <a:p>
            <a:pPr marL="285750" indent="-285750" algn="just">
              <a:buFont typeface="Wingdings" panose="05000000000000000000" pitchFamily="2" charset="2"/>
              <a:buChar char=""/>
            </a:pPr>
            <a:r>
              <a:rPr lang="pt-BR" sz="1200" dirty="0">
                <a:solidFill>
                  <a:srgbClr val="0E2E81"/>
                </a:solidFill>
                <a:latin typeface="Tramontina Textos Thin" panose="00000300000000000000" pitchFamily="2" charset="0"/>
              </a:rPr>
              <a:t>A Meta é definida pelo resultado do estudo que define a taxa de juros, respeitando os parâmetros previstos em legislação e tem validade de 1 ano.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C4CC323F-0DD5-ED58-277D-A62DC37ADF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6172524"/>
              </p:ext>
            </p:extLst>
          </p:nvPr>
        </p:nvGraphicFramePr>
        <p:xfrm>
          <a:off x="1751763" y="1723915"/>
          <a:ext cx="9275980" cy="3505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6" name="Gráfico 5" descr="Tendência ascendente estrutura de tópicos">
            <a:extLst>
              <a:ext uri="{FF2B5EF4-FFF2-40B4-BE49-F238E27FC236}">
                <a16:creationId xmlns:a16="http://schemas.microsoft.com/office/drawing/2014/main" id="{E0418EE2-4294-DAAF-46BD-99B80083BB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32987" y="1014880"/>
            <a:ext cx="645921" cy="645921"/>
          </a:xfrm>
          <a:prstGeom prst="rect">
            <a:avLst/>
          </a:prstGeom>
        </p:spPr>
      </p:pic>
      <p:sp>
        <p:nvSpPr>
          <p:cNvPr id="7" name="Google Shape;118;p19">
            <a:extLst>
              <a:ext uri="{FF2B5EF4-FFF2-40B4-BE49-F238E27FC236}">
                <a16:creationId xmlns:a16="http://schemas.microsoft.com/office/drawing/2014/main" id="{3ADA63E8-2A42-D324-7CA2-F92EF5E12A4B}"/>
              </a:ext>
            </a:extLst>
          </p:cNvPr>
          <p:cNvSpPr txBox="1"/>
          <p:nvPr/>
        </p:nvSpPr>
        <p:spPr>
          <a:xfrm>
            <a:off x="2206014" y="710456"/>
            <a:ext cx="7628649" cy="1196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lnSpc>
                <a:spcPct val="115000"/>
              </a:lnSpc>
              <a:buClr>
                <a:srgbClr val="013086"/>
              </a:buClr>
              <a:buSzPts val="4000"/>
              <a:buFont typeface="Commissioner Thin"/>
              <a:buNone/>
              <a:defRPr sz="5333">
                <a:solidFill>
                  <a:srgbClr val="013086"/>
                </a:solidFill>
                <a:latin typeface="Tramontina SmCd Titulos" panose="00000506000000000000" pitchFamily="2" charset="0"/>
                <a:ea typeface="Commissioner"/>
                <a:cs typeface="Commissioner"/>
              </a:defRPr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r>
              <a:rPr lang="pt-BR" sz="3600" dirty="0">
                <a:latin typeface="Tramontina Textos" panose="00000500000000000000" pitchFamily="2" charset="0"/>
                <a:sym typeface="Commissioner Thin"/>
              </a:rPr>
              <a:t>Rentabilidade Bruta Mensal</a:t>
            </a:r>
          </a:p>
        </p:txBody>
      </p:sp>
      <p:pic>
        <p:nvPicPr>
          <p:cNvPr id="5" name="Imagem 4" descr="Uma imagem contendo Texto&#10;&#10;Descrição gerada automaticamente">
            <a:extLst>
              <a:ext uri="{FF2B5EF4-FFF2-40B4-BE49-F238E27FC236}">
                <a16:creationId xmlns:a16="http://schemas.microsoft.com/office/drawing/2014/main" id="{D0F90182-87F6-AFDF-9588-D25DEB79C1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68439" y="6219024"/>
            <a:ext cx="1662495" cy="293644"/>
          </a:xfrm>
          <a:prstGeom prst="rect">
            <a:avLst/>
          </a:prstGeom>
        </p:spPr>
      </p:pic>
      <p:sp>
        <p:nvSpPr>
          <p:cNvPr id="10" name="Espaço Reservado para Rodapé 13">
            <a:extLst>
              <a:ext uri="{FF2B5EF4-FFF2-40B4-BE49-F238E27FC236}">
                <a16:creationId xmlns:a16="http://schemas.microsoft.com/office/drawing/2014/main" id="{B413CEB5-1FA3-4131-6204-277ED2ADC7B5}"/>
              </a:ext>
            </a:extLst>
          </p:cNvPr>
          <p:cNvSpPr txBox="1">
            <a:spLocks/>
          </p:cNvSpPr>
          <p:nvPr/>
        </p:nvSpPr>
        <p:spPr>
          <a:xfrm>
            <a:off x="1702245" y="6435860"/>
            <a:ext cx="2101926" cy="247651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>
                <a:solidFill>
                  <a:srgbClr val="033389"/>
                </a:solidFill>
                <a:latin typeface="Tramontina Textos Medium" panose="00000600000000000000" pitchFamily="2" charset="0"/>
              </a:rPr>
              <a:t>Relatório Mensal</a:t>
            </a:r>
          </a:p>
        </p:txBody>
      </p:sp>
      <p:sp>
        <p:nvSpPr>
          <p:cNvPr id="12" name="Espaço Reservado para Data 12">
            <a:extLst>
              <a:ext uri="{FF2B5EF4-FFF2-40B4-BE49-F238E27FC236}">
                <a16:creationId xmlns:a16="http://schemas.microsoft.com/office/drawing/2014/main" id="{F768CEA9-23DA-7BCB-5A29-F79D2A61BAE3}"/>
              </a:ext>
            </a:extLst>
          </p:cNvPr>
          <p:cNvSpPr txBox="1">
            <a:spLocks/>
          </p:cNvSpPr>
          <p:nvPr/>
        </p:nvSpPr>
        <p:spPr>
          <a:xfrm>
            <a:off x="3537584" y="6431662"/>
            <a:ext cx="1164438" cy="269332"/>
          </a:xfrm>
          <a:prstGeom prst="rect">
            <a:avLst/>
          </a:prstGeom>
          <a:effectLst/>
        </p:spPr>
        <p:txBody>
          <a:bodyPr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dirty="0">
                <a:solidFill>
                  <a:srgbClr val="033389"/>
                </a:solidFill>
                <a:latin typeface="Tramontina Textos Medium" panose="00000600000000000000" pitchFamily="2" charset="0"/>
              </a:rPr>
              <a:t>DEZ | 2025</a:t>
            </a:r>
          </a:p>
        </p:txBody>
      </p:sp>
      <p:sp>
        <p:nvSpPr>
          <p:cNvPr id="14" name="Espaço Reservado para Número de Slide 14">
            <a:extLst>
              <a:ext uri="{FF2B5EF4-FFF2-40B4-BE49-F238E27FC236}">
                <a16:creationId xmlns:a16="http://schemas.microsoft.com/office/drawing/2014/main" id="{220CE398-D3EB-56E1-FE33-F9D887D296C6}"/>
              </a:ext>
            </a:extLst>
          </p:cNvPr>
          <p:cNvSpPr txBox="1">
            <a:spLocks/>
          </p:cNvSpPr>
          <p:nvPr/>
        </p:nvSpPr>
        <p:spPr>
          <a:xfrm>
            <a:off x="1192313" y="6436761"/>
            <a:ext cx="523240" cy="261347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>
                <a:solidFill>
                  <a:srgbClr val="033389"/>
                </a:solidFill>
                <a:latin typeface="Tramontina Textos Medium" panose="00000600000000000000" pitchFamily="2" charset="0"/>
              </a:rPr>
              <a:t>6</a:t>
            </a:r>
            <a:endParaRPr lang="pt-BR" sz="1400" dirty="0">
              <a:solidFill>
                <a:srgbClr val="033389"/>
              </a:solidFill>
            </a:endParaRPr>
          </a:p>
        </p:txBody>
      </p:sp>
      <p:cxnSp>
        <p:nvCxnSpPr>
          <p:cNvPr id="15" name="Google Shape;82;p17">
            <a:extLst>
              <a:ext uri="{FF2B5EF4-FFF2-40B4-BE49-F238E27FC236}">
                <a16:creationId xmlns:a16="http://schemas.microsoft.com/office/drawing/2014/main" id="{E949E801-46E8-00DA-F01C-6D7FD7502D4A}"/>
              </a:ext>
            </a:extLst>
          </p:cNvPr>
          <p:cNvCxnSpPr>
            <a:cxnSpLocks/>
          </p:cNvCxnSpPr>
          <p:nvPr/>
        </p:nvCxnSpPr>
        <p:spPr>
          <a:xfrm>
            <a:off x="1047751" y="6365846"/>
            <a:ext cx="8667847" cy="0"/>
          </a:xfrm>
          <a:prstGeom prst="straightConnector1">
            <a:avLst/>
          </a:prstGeom>
          <a:noFill/>
          <a:ln w="19050" cap="flat" cmpd="sng">
            <a:solidFill>
              <a:srgbClr val="003086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654672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>
          <a:extLst>
            <a:ext uri="{FF2B5EF4-FFF2-40B4-BE49-F238E27FC236}">
              <a16:creationId xmlns:a16="http://schemas.microsoft.com/office/drawing/2014/main" id="{C233C494-1DEF-E7B4-91F8-E9E3E1E1B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9">
            <a:extLst>
              <a:ext uri="{FF2B5EF4-FFF2-40B4-BE49-F238E27FC236}">
                <a16:creationId xmlns:a16="http://schemas.microsoft.com/office/drawing/2014/main" id="{2C7A239A-B3E9-316B-E189-C31FAF92558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-523875" y="5286374"/>
            <a:ext cx="2095501" cy="1047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>
            <a:extLst>
              <a:ext uri="{FF2B5EF4-FFF2-40B4-BE49-F238E27FC236}">
                <a16:creationId xmlns:a16="http://schemas.microsoft.com/office/drawing/2014/main" id="{5B0EA62F-9C00-FA10-60AC-49BB5DAB00D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>
            <a:off x="8826501" y="-4233"/>
            <a:ext cx="3365500" cy="168063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35234954-3EAB-E0E8-E21C-5E52EE0EBBE6}"/>
              </a:ext>
            </a:extLst>
          </p:cNvPr>
          <p:cNvSpPr txBox="1"/>
          <p:nvPr/>
        </p:nvSpPr>
        <p:spPr>
          <a:xfrm>
            <a:off x="1812615" y="5182113"/>
            <a:ext cx="7590960" cy="646331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"/>
            </a:pPr>
            <a:r>
              <a:rPr lang="pt-BR" sz="1200" dirty="0">
                <a:solidFill>
                  <a:srgbClr val="0E2E81"/>
                </a:solidFill>
                <a:latin typeface="Tramontina Textos Thin" panose="00000300000000000000" pitchFamily="2" charset="0"/>
              </a:rPr>
              <a:t>Meta Anual 2025:  INPC + 4,5% a.a. </a:t>
            </a:r>
          </a:p>
          <a:p>
            <a:pPr marL="285750" indent="-285750" algn="just">
              <a:buFont typeface="Wingdings" panose="05000000000000000000" pitchFamily="2" charset="2"/>
              <a:buChar char=""/>
            </a:pPr>
            <a:r>
              <a:rPr lang="pt-BR" sz="1200" dirty="0">
                <a:solidFill>
                  <a:srgbClr val="0E2E81"/>
                </a:solidFill>
                <a:latin typeface="Tramontina Textos Thin" panose="00000300000000000000" pitchFamily="2" charset="0"/>
              </a:rPr>
              <a:t>A rentabilidade líquida representa a rentabilidade após a dedução de todas as despesas do plano.</a:t>
            </a:r>
          </a:p>
          <a:p>
            <a:pPr marL="285750" indent="-285750" algn="just">
              <a:buFont typeface="Wingdings" panose="05000000000000000000" pitchFamily="2" charset="2"/>
              <a:buChar char=""/>
            </a:pPr>
            <a:r>
              <a:rPr lang="pt-BR" sz="1200" dirty="0">
                <a:solidFill>
                  <a:srgbClr val="0E2E81"/>
                </a:solidFill>
                <a:latin typeface="Tramontina Textos Thin" panose="00000300000000000000" pitchFamily="2" charset="0"/>
              </a:rPr>
              <a:t>PGA – Plano de Gestão Administrativa. (Ver página 10)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A973E1F4-A186-E445-7FD5-A3D07001C7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2156055"/>
              </p:ext>
            </p:extLst>
          </p:nvPr>
        </p:nvGraphicFramePr>
        <p:xfrm>
          <a:off x="1751763" y="1939332"/>
          <a:ext cx="2609222" cy="3289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5" name="Gráfico 4" descr="Tendência ascendente estrutura de tópicos">
            <a:extLst>
              <a:ext uri="{FF2B5EF4-FFF2-40B4-BE49-F238E27FC236}">
                <a16:creationId xmlns:a16="http://schemas.microsoft.com/office/drawing/2014/main" id="{5EAE6032-55F0-0D13-F8D4-ED34101B25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78907" y="1014880"/>
            <a:ext cx="645921" cy="645921"/>
          </a:xfrm>
          <a:prstGeom prst="rect">
            <a:avLst/>
          </a:prstGeom>
        </p:spPr>
      </p:pic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2E1E52D4-79BA-85CF-E436-1728BE8402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4548114"/>
              </p:ext>
            </p:extLst>
          </p:nvPr>
        </p:nvGraphicFramePr>
        <p:xfrm>
          <a:off x="4791389" y="1997136"/>
          <a:ext cx="2609222" cy="3289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C25561A6-0B03-D5B0-1500-17B8B2599A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6886298"/>
              </p:ext>
            </p:extLst>
          </p:nvPr>
        </p:nvGraphicFramePr>
        <p:xfrm>
          <a:off x="7831015" y="1964505"/>
          <a:ext cx="2609222" cy="3289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0" name="Google Shape;118;p19">
            <a:extLst>
              <a:ext uri="{FF2B5EF4-FFF2-40B4-BE49-F238E27FC236}">
                <a16:creationId xmlns:a16="http://schemas.microsoft.com/office/drawing/2014/main" id="{7420C003-DF7B-DE8B-6C36-6317FB2E1FB2}"/>
              </a:ext>
            </a:extLst>
          </p:cNvPr>
          <p:cNvSpPr txBox="1"/>
          <p:nvPr/>
        </p:nvSpPr>
        <p:spPr>
          <a:xfrm>
            <a:off x="2206014" y="710456"/>
            <a:ext cx="7628649" cy="1196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lnSpc>
                <a:spcPct val="115000"/>
              </a:lnSpc>
              <a:buClr>
                <a:srgbClr val="013086"/>
              </a:buClr>
              <a:buSzPts val="4000"/>
              <a:buFont typeface="Commissioner Thin"/>
              <a:buNone/>
              <a:defRPr sz="5333">
                <a:solidFill>
                  <a:srgbClr val="013086"/>
                </a:solidFill>
                <a:latin typeface="Tramontina SmCd Titulos" panose="00000506000000000000" pitchFamily="2" charset="0"/>
                <a:ea typeface="Commissioner"/>
                <a:cs typeface="Commissioner"/>
              </a:defRPr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r>
              <a:rPr lang="pt-BR" sz="3600" dirty="0">
                <a:latin typeface="Tramontina Textos" panose="00000500000000000000" pitchFamily="2" charset="0"/>
                <a:sym typeface="Commissioner Thin"/>
              </a:rPr>
              <a:t>Rentabilidade Líquida – no ano</a:t>
            </a:r>
          </a:p>
        </p:txBody>
      </p:sp>
      <p:pic>
        <p:nvPicPr>
          <p:cNvPr id="12" name="Imagem 11" descr="Uma imagem contendo Texto&#10;&#10;Descrição gerada automaticamente">
            <a:extLst>
              <a:ext uri="{FF2B5EF4-FFF2-40B4-BE49-F238E27FC236}">
                <a16:creationId xmlns:a16="http://schemas.microsoft.com/office/drawing/2014/main" id="{8908E62C-ECD7-3EC1-1FD4-E08964641EE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68439" y="6219024"/>
            <a:ext cx="1662495" cy="293644"/>
          </a:xfrm>
          <a:prstGeom prst="rect">
            <a:avLst/>
          </a:prstGeom>
        </p:spPr>
      </p:pic>
      <p:sp>
        <p:nvSpPr>
          <p:cNvPr id="14" name="Espaço Reservado para Rodapé 13">
            <a:extLst>
              <a:ext uri="{FF2B5EF4-FFF2-40B4-BE49-F238E27FC236}">
                <a16:creationId xmlns:a16="http://schemas.microsoft.com/office/drawing/2014/main" id="{A818CAD9-A7F6-57F2-513E-62F4A38A3ECD}"/>
              </a:ext>
            </a:extLst>
          </p:cNvPr>
          <p:cNvSpPr txBox="1">
            <a:spLocks/>
          </p:cNvSpPr>
          <p:nvPr/>
        </p:nvSpPr>
        <p:spPr>
          <a:xfrm>
            <a:off x="1702245" y="6435860"/>
            <a:ext cx="2101926" cy="247651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>
                <a:solidFill>
                  <a:srgbClr val="033389"/>
                </a:solidFill>
                <a:latin typeface="Tramontina Textos Medium" panose="00000600000000000000" pitchFamily="2" charset="0"/>
              </a:rPr>
              <a:t>Relatório Mensal</a:t>
            </a:r>
          </a:p>
        </p:txBody>
      </p:sp>
      <p:sp>
        <p:nvSpPr>
          <p:cNvPr id="15" name="Espaço Reservado para Data 12">
            <a:extLst>
              <a:ext uri="{FF2B5EF4-FFF2-40B4-BE49-F238E27FC236}">
                <a16:creationId xmlns:a16="http://schemas.microsoft.com/office/drawing/2014/main" id="{E14B8795-1864-D8AA-A689-64742196D326}"/>
              </a:ext>
            </a:extLst>
          </p:cNvPr>
          <p:cNvSpPr txBox="1">
            <a:spLocks/>
          </p:cNvSpPr>
          <p:nvPr/>
        </p:nvSpPr>
        <p:spPr>
          <a:xfrm>
            <a:off x="3537584" y="6431662"/>
            <a:ext cx="1164438" cy="269332"/>
          </a:xfrm>
          <a:prstGeom prst="rect">
            <a:avLst/>
          </a:prstGeom>
          <a:effectLst/>
        </p:spPr>
        <p:txBody>
          <a:bodyPr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dirty="0">
                <a:solidFill>
                  <a:srgbClr val="033389"/>
                </a:solidFill>
                <a:latin typeface="Tramontina Textos Medium" panose="00000600000000000000" pitchFamily="2" charset="0"/>
              </a:rPr>
              <a:t>DEZ | 2025</a:t>
            </a:r>
          </a:p>
        </p:txBody>
      </p:sp>
      <p:sp>
        <p:nvSpPr>
          <p:cNvPr id="16" name="Espaço Reservado para Número de Slide 14">
            <a:extLst>
              <a:ext uri="{FF2B5EF4-FFF2-40B4-BE49-F238E27FC236}">
                <a16:creationId xmlns:a16="http://schemas.microsoft.com/office/drawing/2014/main" id="{0A8B1A1C-590C-07DB-31DD-BE276D936AAA}"/>
              </a:ext>
            </a:extLst>
          </p:cNvPr>
          <p:cNvSpPr txBox="1">
            <a:spLocks/>
          </p:cNvSpPr>
          <p:nvPr/>
        </p:nvSpPr>
        <p:spPr>
          <a:xfrm>
            <a:off x="1192313" y="6436761"/>
            <a:ext cx="523240" cy="261347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>
                <a:solidFill>
                  <a:srgbClr val="033389"/>
                </a:solidFill>
                <a:latin typeface="Tramontina Textos Medium" panose="00000600000000000000" pitchFamily="2" charset="0"/>
              </a:rPr>
              <a:t>7</a:t>
            </a:r>
            <a:endParaRPr lang="pt-BR" sz="1400" dirty="0">
              <a:solidFill>
                <a:srgbClr val="033389"/>
              </a:solidFill>
            </a:endParaRPr>
          </a:p>
        </p:txBody>
      </p:sp>
      <p:cxnSp>
        <p:nvCxnSpPr>
          <p:cNvPr id="17" name="Google Shape;82;p17">
            <a:extLst>
              <a:ext uri="{FF2B5EF4-FFF2-40B4-BE49-F238E27FC236}">
                <a16:creationId xmlns:a16="http://schemas.microsoft.com/office/drawing/2014/main" id="{88A90283-80D6-96A1-9C3C-AAE264999515}"/>
              </a:ext>
            </a:extLst>
          </p:cNvPr>
          <p:cNvCxnSpPr>
            <a:cxnSpLocks/>
          </p:cNvCxnSpPr>
          <p:nvPr/>
        </p:nvCxnSpPr>
        <p:spPr>
          <a:xfrm>
            <a:off x="1047751" y="6365846"/>
            <a:ext cx="8667847" cy="0"/>
          </a:xfrm>
          <a:prstGeom prst="straightConnector1">
            <a:avLst/>
          </a:prstGeom>
          <a:noFill/>
          <a:ln w="19050" cap="flat" cmpd="sng">
            <a:solidFill>
              <a:srgbClr val="003086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705223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>
          <a:extLst>
            <a:ext uri="{FF2B5EF4-FFF2-40B4-BE49-F238E27FC236}">
              <a16:creationId xmlns:a16="http://schemas.microsoft.com/office/drawing/2014/main" id="{069CF4BA-6235-EFDD-9154-68A559A65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9">
            <a:extLst>
              <a:ext uri="{FF2B5EF4-FFF2-40B4-BE49-F238E27FC236}">
                <a16:creationId xmlns:a16="http://schemas.microsoft.com/office/drawing/2014/main" id="{2AFFB074-372E-2816-29D0-4E836EFF32B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-523875" y="5286374"/>
            <a:ext cx="2095501" cy="1047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>
            <a:extLst>
              <a:ext uri="{FF2B5EF4-FFF2-40B4-BE49-F238E27FC236}">
                <a16:creationId xmlns:a16="http://schemas.microsoft.com/office/drawing/2014/main" id="{B1903296-9065-9238-10C5-1D9BB5733B9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>
            <a:off x="8826501" y="-4233"/>
            <a:ext cx="3365500" cy="168063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C4AFA3F2-432D-B5E2-299E-25712D3038EC}"/>
              </a:ext>
            </a:extLst>
          </p:cNvPr>
          <p:cNvSpPr txBox="1"/>
          <p:nvPr/>
        </p:nvSpPr>
        <p:spPr>
          <a:xfrm>
            <a:off x="1902488" y="5211154"/>
            <a:ext cx="8387024" cy="646331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"/>
            </a:pPr>
            <a:r>
              <a:rPr lang="pt-BR" sz="1200" dirty="0">
                <a:solidFill>
                  <a:srgbClr val="0E2E81"/>
                </a:solidFill>
                <a:latin typeface="Tramontina Textos Thin" panose="00000300000000000000" pitchFamily="2" charset="0"/>
              </a:rPr>
              <a:t>Contribuições participantes referem-se as contribuições voluntárias dos participantes ativos incluído as contribuições dos participantes desligados, que optaram em permanecer no plano na condição de Autopatrocinado.</a:t>
            </a:r>
          </a:p>
          <a:p>
            <a:pPr marL="285750" indent="-285750" algn="just">
              <a:buFont typeface="Wingdings" panose="05000000000000000000" pitchFamily="2" charset="2"/>
              <a:buChar char=""/>
            </a:pPr>
            <a:r>
              <a:rPr lang="pt-BR" sz="1200" dirty="0">
                <a:solidFill>
                  <a:srgbClr val="0E2E81"/>
                </a:solidFill>
                <a:latin typeface="Tramontina Textos Thin" panose="00000300000000000000" pitchFamily="2" charset="0"/>
              </a:rPr>
              <a:t>As contribuições voluntárias de participantes iniciaram em de set/2021, conforme disposições regulamentares.</a:t>
            </a:r>
          </a:p>
        </p:txBody>
      </p:sp>
      <p:pic>
        <p:nvPicPr>
          <p:cNvPr id="2" name="Gráfico 1" descr="Apresentação com lista de verificação estrutura de tópicos">
            <a:extLst>
              <a:ext uri="{FF2B5EF4-FFF2-40B4-BE49-F238E27FC236}">
                <a16:creationId xmlns:a16="http://schemas.microsoft.com/office/drawing/2014/main" id="{C482898A-209F-7933-2E65-FC918A5DA0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17814" y="999618"/>
            <a:ext cx="724923" cy="724923"/>
          </a:xfrm>
          <a:prstGeom prst="rect">
            <a:avLst/>
          </a:prstGeom>
        </p:spPr>
      </p:pic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E9CC8743-A75A-F4D6-47A3-49CCBE61A0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6955710"/>
              </p:ext>
            </p:extLst>
          </p:nvPr>
        </p:nvGraphicFramePr>
        <p:xfrm>
          <a:off x="1519325" y="1972108"/>
          <a:ext cx="8770187" cy="3263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" name="Google Shape;118;p19">
            <a:extLst>
              <a:ext uri="{FF2B5EF4-FFF2-40B4-BE49-F238E27FC236}">
                <a16:creationId xmlns:a16="http://schemas.microsoft.com/office/drawing/2014/main" id="{98A094EC-1BB8-6515-2996-3C7269B5DAD5}"/>
              </a:ext>
            </a:extLst>
          </p:cNvPr>
          <p:cNvSpPr txBox="1"/>
          <p:nvPr/>
        </p:nvSpPr>
        <p:spPr>
          <a:xfrm>
            <a:off x="2206014" y="710456"/>
            <a:ext cx="7628649" cy="1196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lnSpc>
                <a:spcPct val="115000"/>
              </a:lnSpc>
              <a:buClr>
                <a:srgbClr val="013086"/>
              </a:buClr>
              <a:buSzPts val="4000"/>
              <a:buFont typeface="Commissioner Thin"/>
              <a:buNone/>
              <a:defRPr sz="5333">
                <a:solidFill>
                  <a:srgbClr val="013086"/>
                </a:solidFill>
                <a:latin typeface="Tramontina SmCd Titulos" panose="00000506000000000000" pitchFamily="2" charset="0"/>
                <a:ea typeface="Commissioner"/>
                <a:cs typeface="Commissioner"/>
              </a:defRPr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r>
              <a:rPr lang="pt-BR" sz="3600" dirty="0">
                <a:latin typeface="Tramontina Textos" panose="00000500000000000000" pitchFamily="2" charset="0"/>
                <a:sym typeface="Commissioner Thin"/>
              </a:rPr>
              <a:t>Contribuições</a:t>
            </a:r>
          </a:p>
        </p:txBody>
      </p:sp>
      <p:pic>
        <p:nvPicPr>
          <p:cNvPr id="6" name="Imagem 5" descr="Uma imagem contendo Texto&#10;&#10;Descrição gerada automaticamente">
            <a:extLst>
              <a:ext uri="{FF2B5EF4-FFF2-40B4-BE49-F238E27FC236}">
                <a16:creationId xmlns:a16="http://schemas.microsoft.com/office/drawing/2014/main" id="{62143DE0-38C2-BA53-FEFC-1DF6179FDF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68439" y="6219024"/>
            <a:ext cx="1662495" cy="293644"/>
          </a:xfrm>
          <a:prstGeom prst="rect">
            <a:avLst/>
          </a:prstGeom>
        </p:spPr>
      </p:pic>
      <p:sp>
        <p:nvSpPr>
          <p:cNvPr id="10" name="Espaço Reservado para Rodapé 13">
            <a:extLst>
              <a:ext uri="{FF2B5EF4-FFF2-40B4-BE49-F238E27FC236}">
                <a16:creationId xmlns:a16="http://schemas.microsoft.com/office/drawing/2014/main" id="{6211654B-3607-D446-5E8A-5733911E1D2F}"/>
              </a:ext>
            </a:extLst>
          </p:cNvPr>
          <p:cNvSpPr txBox="1">
            <a:spLocks/>
          </p:cNvSpPr>
          <p:nvPr/>
        </p:nvSpPr>
        <p:spPr>
          <a:xfrm>
            <a:off x="1702245" y="6435860"/>
            <a:ext cx="2101926" cy="247651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>
                <a:solidFill>
                  <a:srgbClr val="033389"/>
                </a:solidFill>
                <a:latin typeface="Tramontina Textos Medium" panose="00000600000000000000" pitchFamily="2" charset="0"/>
              </a:rPr>
              <a:t>Relatório Mensal</a:t>
            </a:r>
          </a:p>
        </p:txBody>
      </p:sp>
      <p:sp>
        <p:nvSpPr>
          <p:cNvPr id="13" name="Espaço Reservado para Data 12">
            <a:extLst>
              <a:ext uri="{FF2B5EF4-FFF2-40B4-BE49-F238E27FC236}">
                <a16:creationId xmlns:a16="http://schemas.microsoft.com/office/drawing/2014/main" id="{BEABBE72-07C2-3A36-A55C-D5AF6A47528E}"/>
              </a:ext>
            </a:extLst>
          </p:cNvPr>
          <p:cNvSpPr txBox="1">
            <a:spLocks/>
          </p:cNvSpPr>
          <p:nvPr/>
        </p:nvSpPr>
        <p:spPr>
          <a:xfrm>
            <a:off x="3537584" y="6431662"/>
            <a:ext cx="1164438" cy="269332"/>
          </a:xfrm>
          <a:prstGeom prst="rect">
            <a:avLst/>
          </a:prstGeom>
          <a:effectLst/>
        </p:spPr>
        <p:txBody>
          <a:bodyPr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dirty="0">
                <a:solidFill>
                  <a:srgbClr val="033389"/>
                </a:solidFill>
                <a:latin typeface="Tramontina Textos Medium" panose="00000600000000000000" pitchFamily="2" charset="0"/>
              </a:rPr>
              <a:t>DEZ | 2025</a:t>
            </a:r>
          </a:p>
        </p:txBody>
      </p:sp>
      <p:sp>
        <p:nvSpPr>
          <p:cNvPr id="14" name="Espaço Reservado para Número de Slide 14">
            <a:extLst>
              <a:ext uri="{FF2B5EF4-FFF2-40B4-BE49-F238E27FC236}">
                <a16:creationId xmlns:a16="http://schemas.microsoft.com/office/drawing/2014/main" id="{89F3F5F5-089B-A6CE-5BE7-13C86BC1BCB6}"/>
              </a:ext>
            </a:extLst>
          </p:cNvPr>
          <p:cNvSpPr txBox="1">
            <a:spLocks/>
          </p:cNvSpPr>
          <p:nvPr/>
        </p:nvSpPr>
        <p:spPr>
          <a:xfrm>
            <a:off x="1192313" y="6436761"/>
            <a:ext cx="523240" cy="261347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>
                <a:solidFill>
                  <a:srgbClr val="033389"/>
                </a:solidFill>
                <a:latin typeface="Tramontina Textos Medium" panose="00000600000000000000" pitchFamily="2" charset="0"/>
              </a:rPr>
              <a:t>8</a:t>
            </a:r>
            <a:endParaRPr lang="pt-BR" sz="1400" dirty="0">
              <a:solidFill>
                <a:srgbClr val="033389"/>
              </a:solidFill>
            </a:endParaRPr>
          </a:p>
        </p:txBody>
      </p:sp>
      <p:cxnSp>
        <p:nvCxnSpPr>
          <p:cNvPr id="15" name="Google Shape;82;p17">
            <a:extLst>
              <a:ext uri="{FF2B5EF4-FFF2-40B4-BE49-F238E27FC236}">
                <a16:creationId xmlns:a16="http://schemas.microsoft.com/office/drawing/2014/main" id="{B6D7561B-4F79-20EA-49A6-E240764CA785}"/>
              </a:ext>
            </a:extLst>
          </p:cNvPr>
          <p:cNvCxnSpPr>
            <a:cxnSpLocks/>
          </p:cNvCxnSpPr>
          <p:nvPr/>
        </p:nvCxnSpPr>
        <p:spPr>
          <a:xfrm>
            <a:off x="1047751" y="6365846"/>
            <a:ext cx="8667847" cy="0"/>
          </a:xfrm>
          <a:prstGeom prst="straightConnector1">
            <a:avLst/>
          </a:prstGeom>
          <a:noFill/>
          <a:ln w="19050" cap="flat" cmpd="sng">
            <a:solidFill>
              <a:srgbClr val="003086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4159362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>
          <a:extLst>
            <a:ext uri="{FF2B5EF4-FFF2-40B4-BE49-F238E27FC236}">
              <a16:creationId xmlns:a16="http://schemas.microsoft.com/office/drawing/2014/main" id="{B29637D5-ACE6-FC13-0220-0F791A345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Agrupar 47">
            <a:extLst>
              <a:ext uri="{FF2B5EF4-FFF2-40B4-BE49-F238E27FC236}">
                <a16:creationId xmlns:a16="http://schemas.microsoft.com/office/drawing/2014/main" id="{83715E9B-B251-69F9-2E50-B5FE828756D4}"/>
              </a:ext>
            </a:extLst>
          </p:cNvPr>
          <p:cNvGrpSpPr/>
          <p:nvPr/>
        </p:nvGrpSpPr>
        <p:grpSpPr>
          <a:xfrm>
            <a:off x="10143975" y="2617654"/>
            <a:ext cx="1686959" cy="1680634"/>
            <a:chOff x="8436885" y="2764047"/>
            <a:chExt cx="477982" cy="415571"/>
          </a:xfrm>
        </p:grpSpPr>
        <p:sp>
          <p:nvSpPr>
            <p:cNvPr id="49" name="Elipse 48">
              <a:extLst>
                <a:ext uri="{FF2B5EF4-FFF2-40B4-BE49-F238E27FC236}">
                  <a16:creationId xmlns:a16="http://schemas.microsoft.com/office/drawing/2014/main" id="{BA304BE1-7FEB-DFCE-1DF2-4EA007FF19D8}"/>
                </a:ext>
              </a:extLst>
            </p:cNvPr>
            <p:cNvSpPr/>
            <p:nvPr/>
          </p:nvSpPr>
          <p:spPr>
            <a:xfrm>
              <a:off x="8436885" y="2764047"/>
              <a:ext cx="477982" cy="415571"/>
            </a:xfrm>
            <a:prstGeom prst="ellipse">
              <a:avLst/>
            </a:prstGeom>
            <a:solidFill>
              <a:srgbClr val="03338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00" b="1" dirty="0">
                <a:latin typeface="Tramontina SmCd Titulos" panose="00000506000000000000" pitchFamily="2" charset="0"/>
              </a:endParaRPr>
            </a:p>
          </p:txBody>
        </p:sp>
        <p:sp>
          <p:nvSpPr>
            <p:cNvPr id="50" name="CaixaDeTexto 49">
              <a:extLst>
                <a:ext uri="{FF2B5EF4-FFF2-40B4-BE49-F238E27FC236}">
                  <a16:creationId xmlns:a16="http://schemas.microsoft.com/office/drawing/2014/main" id="{C07A9223-C715-AC30-9DC7-DDED312A0C63}"/>
                </a:ext>
              </a:extLst>
            </p:cNvPr>
            <p:cNvSpPr txBox="1"/>
            <p:nvPr/>
          </p:nvSpPr>
          <p:spPr>
            <a:xfrm>
              <a:off x="8436885" y="2895730"/>
              <a:ext cx="477982" cy="144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kern="1200" dirty="0">
                  <a:solidFill>
                    <a:srgbClr val="DDE6F3"/>
                  </a:solidFill>
                  <a:latin typeface="Tramontina SmCd Titulos" panose="00000506000000000000" pitchFamily="2" charset="0"/>
                  <a:ea typeface="+mn-ea"/>
                  <a:cs typeface="+mn-cs"/>
                </a:rPr>
                <a:t>Total  R$   </a:t>
              </a:r>
            </a:p>
            <a:p>
              <a:pPr algn="ctr"/>
              <a:r>
                <a:rPr lang="pt-BR" sz="1600" b="1" kern="1200" dirty="0">
                  <a:solidFill>
                    <a:srgbClr val="DDE6F3"/>
                  </a:solidFill>
                  <a:latin typeface="Tramontina SmCd Titulos" panose="00000506000000000000" pitchFamily="2" charset="0"/>
                  <a:ea typeface="+mn-ea"/>
                  <a:cs typeface="+mn-cs"/>
                </a:rPr>
                <a:t> 11.979.106,05</a:t>
              </a:r>
            </a:p>
          </p:txBody>
        </p:sp>
      </p:grpSp>
      <p:pic>
        <p:nvPicPr>
          <p:cNvPr id="117" name="Google Shape;117;p19">
            <a:extLst>
              <a:ext uri="{FF2B5EF4-FFF2-40B4-BE49-F238E27FC236}">
                <a16:creationId xmlns:a16="http://schemas.microsoft.com/office/drawing/2014/main" id="{EFC6E977-01F3-6020-743E-4421632836F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-523875" y="5286374"/>
            <a:ext cx="2095501" cy="1047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>
            <a:extLst>
              <a:ext uri="{FF2B5EF4-FFF2-40B4-BE49-F238E27FC236}">
                <a16:creationId xmlns:a16="http://schemas.microsoft.com/office/drawing/2014/main" id="{7CEDDE20-14C0-1664-4DA9-9AC6D15670F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>
            <a:off x="8826501" y="-4233"/>
            <a:ext cx="3365500" cy="1680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ráfico 7" descr="Crescimento Comercial estrutura de tópicos">
            <a:extLst>
              <a:ext uri="{FF2B5EF4-FFF2-40B4-BE49-F238E27FC236}">
                <a16:creationId xmlns:a16="http://schemas.microsoft.com/office/drawing/2014/main" id="{9FF58143-3FF6-6C6A-9A58-C45E2D2294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08212" y="1078598"/>
            <a:ext cx="597802" cy="597802"/>
          </a:xfrm>
          <a:prstGeom prst="rect">
            <a:avLst/>
          </a:prstGeom>
        </p:spPr>
      </p:pic>
      <p:sp>
        <p:nvSpPr>
          <p:cNvPr id="2" name="Google Shape;118;p19">
            <a:extLst>
              <a:ext uri="{FF2B5EF4-FFF2-40B4-BE49-F238E27FC236}">
                <a16:creationId xmlns:a16="http://schemas.microsoft.com/office/drawing/2014/main" id="{167FCC3F-4B67-20F9-4181-D1440524EBF7}"/>
              </a:ext>
            </a:extLst>
          </p:cNvPr>
          <p:cNvSpPr txBox="1"/>
          <p:nvPr/>
        </p:nvSpPr>
        <p:spPr>
          <a:xfrm>
            <a:off x="2206014" y="710456"/>
            <a:ext cx="5472867" cy="1196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lnSpc>
                <a:spcPct val="115000"/>
              </a:lnSpc>
              <a:buClr>
                <a:srgbClr val="013086"/>
              </a:buClr>
              <a:buSzPts val="4000"/>
              <a:buFont typeface="Commissioner Thin"/>
              <a:buNone/>
              <a:defRPr sz="5333">
                <a:solidFill>
                  <a:srgbClr val="013086"/>
                </a:solidFill>
                <a:latin typeface="Tramontina SmCd Titulos" panose="00000506000000000000" pitchFamily="2" charset="0"/>
                <a:ea typeface="Commissioner"/>
                <a:cs typeface="Commissioner"/>
              </a:defRPr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r>
              <a:rPr lang="pt-BR" sz="3600" dirty="0">
                <a:latin typeface="Tramontina Textos" panose="00000500000000000000" pitchFamily="2" charset="0"/>
                <a:sym typeface="Commissioner Thin"/>
              </a:rPr>
              <a:t>Benefícios Pago no Ano</a:t>
            </a:r>
          </a:p>
        </p:txBody>
      </p:sp>
      <p:pic>
        <p:nvPicPr>
          <p:cNvPr id="3" name="Imagem 2" descr="Uma imagem contendo Texto&#10;&#10;Descrição gerada automaticamente">
            <a:extLst>
              <a:ext uri="{FF2B5EF4-FFF2-40B4-BE49-F238E27FC236}">
                <a16:creationId xmlns:a16="http://schemas.microsoft.com/office/drawing/2014/main" id="{770142DA-FFD9-9505-2B13-A4766D2E4B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68439" y="6219024"/>
            <a:ext cx="1662495" cy="293644"/>
          </a:xfrm>
          <a:prstGeom prst="rect">
            <a:avLst/>
          </a:prstGeom>
        </p:spPr>
      </p:pic>
      <p:sp>
        <p:nvSpPr>
          <p:cNvPr id="4" name="Espaço Reservado para Rodapé 13">
            <a:extLst>
              <a:ext uri="{FF2B5EF4-FFF2-40B4-BE49-F238E27FC236}">
                <a16:creationId xmlns:a16="http://schemas.microsoft.com/office/drawing/2014/main" id="{35298DBD-1D0B-F688-366B-539AF7106EDA}"/>
              </a:ext>
            </a:extLst>
          </p:cNvPr>
          <p:cNvSpPr txBox="1">
            <a:spLocks/>
          </p:cNvSpPr>
          <p:nvPr/>
        </p:nvSpPr>
        <p:spPr>
          <a:xfrm>
            <a:off x="1702245" y="6435860"/>
            <a:ext cx="2101926" cy="247651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>
                <a:solidFill>
                  <a:srgbClr val="033389"/>
                </a:solidFill>
                <a:latin typeface="Tramontina Textos Medium" panose="00000600000000000000" pitchFamily="2" charset="0"/>
              </a:rPr>
              <a:t>Relatório Mensal</a:t>
            </a:r>
          </a:p>
        </p:txBody>
      </p:sp>
      <p:sp>
        <p:nvSpPr>
          <p:cNvPr id="5" name="Espaço Reservado para Data 12">
            <a:extLst>
              <a:ext uri="{FF2B5EF4-FFF2-40B4-BE49-F238E27FC236}">
                <a16:creationId xmlns:a16="http://schemas.microsoft.com/office/drawing/2014/main" id="{66144386-7DB6-B1D4-5D92-6EB2A2C7D1A4}"/>
              </a:ext>
            </a:extLst>
          </p:cNvPr>
          <p:cNvSpPr txBox="1">
            <a:spLocks/>
          </p:cNvSpPr>
          <p:nvPr/>
        </p:nvSpPr>
        <p:spPr>
          <a:xfrm>
            <a:off x="3537584" y="6431662"/>
            <a:ext cx="1164438" cy="269332"/>
          </a:xfrm>
          <a:prstGeom prst="rect">
            <a:avLst/>
          </a:prstGeom>
          <a:effectLst/>
        </p:spPr>
        <p:txBody>
          <a:bodyPr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dirty="0">
                <a:solidFill>
                  <a:srgbClr val="033389"/>
                </a:solidFill>
                <a:latin typeface="Tramontina Textos Medium" panose="00000600000000000000" pitchFamily="2" charset="0"/>
              </a:rPr>
              <a:t>DEZ | 2025</a:t>
            </a:r>
          </a:p>
        </p:txBody>
      </p:sp>
      <p:sp>
        <p:nvSpPr>
          <p:cNvPr id="7" name="Espaço Reservado para Número de Slide 14">
            <a:extLst>
              <a:ext uri="{FF2B5EF4-FFF2-40B4-BE49-F238E27FC236}">
                <a16:creationId xmlns:a16="http://schemas.microsoft.com/office/drawing/2014/main" id="{B9BF0A09-3D9A-B47A-F4A7-F60C686B7E7B}"/>
              </a:ext>
            </a:extLst>
          </p:cNvPr>
          <p:cNvSpPr txBox="1">
            <a:spLocks/>
          </p:cNvSpPr>
          <p:nvPr/>
        </p:nvSpPr>
        <p:spPr>
          <a:xfrm>
            <a:off x="1192313" y="6436761"/>
            <a:ext cx="523240" cy="261347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>
                <a:solidFill>
                  <a:srgbClr val="033389"/>
                </a:solidFill>
                <a:latin typeface="Tramontina Textos Medium" panose="00000600000000000000" pitchFamily="2" charset="0"/>
              </a:rPr>
              <a:t>9</a:t>
            </a:r>
            <a:endParaRPr lang="pt-BR" sz="1400" dirty="0">
              <a:solidFill>
                <a:srgbClr val="033389"/>
              </a:solidFill>
            </a:endParaRPr>
          </a:p>
        </p:txBody>
      </p:sp>
      <p:cxnSp>
        <p:nvCxnSpPr>
          <p:cNvPr id="21" name="Google Shape;82;p17">
            <a:extLst>
              <a:ext uri="{FF2B5EF4-FFF2-40B4-BE49-F238E27FC236}">
                <a16:creationId xmlns:a16="http://schemas.microsoft.com/office/drawing/2014/main" id="{2502FBB3-865C-E445-A943-1008DB0D73D0}"/>
              </a:ext>
            </a:extLst>
          </p:cNvPr>
          <p:cNvCxnSpPr>
            <a:cxnSpLocks/>
          </p:cNvCxnSpPr>
          <p:nvPr/>
        </p:nvCxnSpPr>
        <p:spPr>
          <a:xfrm>
            <a:off x="1047751" y="6365846"/>
            <a:ext cx="8667847" cy="0"/>
          </a:xfrm>
          <a:prstGeom prst="straightConnector1">
            <a:avLst/>
          </a:prstGeom>
          <a:noFill/>
          <a:ln w="19050" cap="flat" cmpd="sng">
            <a:solidFill>
              <a:srgbClr val="003086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26ADD945-A9D7-3CF4-BF58-3818C0970C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1060060"/>
              </p:ext>
            </p:extLst>
          </p:nvPr>
        </p:nvGraphicFramePr>
        <p:xfrm>
          <a:off x="770562" y="1938336"/>
          <a:ext cx="8092267" cy="3350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pSp>
        <p:nvGrpSpPr>
          <p:cNvPr id="17" name="Agrupar 16">
            <a:extLst>
              <a:ext uri="{FF2B5EF4-FFF2-40B4-BE49-F238E27FC236}">
                <a16:creationId xmlns:a16="http://schemas.microsoft.com/office/drawing/2014/main" id="{365C89B7-2B26-E6BC-4955-62246A70351F}"/>
              </a:ext>
            </a:extLst>
          </p:cNvPr>
          <p:cNvGrpSpPr/>
          <p:nvPr/>
        </p:nvGrpSpPr>
        <p:grpSpPr>
          <a:xfrm>
            <a:off x="6340674" y="2345430"/>
            <a:ext cx="543840" cy="449234"/>
            <a:chOff x="8436885" y="2764047"/>
            <a:chExt cx="515944" cy="415571"/>
          </a:xfrm>
        </p:grpSpPr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010A0DB2-D0D5-7EA5-4566-5C184F851E4D}"/>
                </a:ext>
              </a:extLst>
            </p:cNvPr>
            <p:cNvSpPr/>
            <p:nvPr/>
          </p:nvSpPr>
          <p:spPr>
            <a:xfrm>
              <a:off x="8436885" y="2764047"/>
              <a:ext cx="477982" cy="415571"/>
            </a:xfrm>
            <a:prstGeom prst="ellipse">
              <a:avLst/>
            </a:prstGeom>
            <a:solidFill>
              <a:srgbClr val="033389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00" b="1" dirty="0">
                <a:latin typeface="Tramontina SmCd Titulos" panose="00000506000000000000" pitchFamily="2" charset="0"/>
              </a:endParaRP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23A1F13E-E7E3-AA46-2874-EB8052AF3968}"/>
                </a:ext>
              </a:extLst>
            </p:cNvPr>
            <p:cNvSpPr txBox="1"/>
            <p:nvPr/>
          </p:nvSpPr>
          <p:spPr>
            <a:xfrm>
              <a:off x="8474847" y="2805611"/>
              <a:ext cx="47798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BR" sz="1400" b="1" dirty="0">
                  <a:solidFill>
                    <a:schemeClr val="bg1"/>
                  </a:solidFill>
                  <a:latin typeface="Tramontina SmCd Titulos" panose="00000506000000000000" pitchFamily="2" charset="0"/>
                </a:rPr>
                <a:t>63</a:t>
              </a:r>
            </a:p>
          </p:txBody>
        </p:sp>
      </p:grp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0D812AB1-938D-B3C8-E519-E13C0EA9A483}"/>
              </a:ext>
            </a:extLst>
          </p:cNvPr>
          <p:cNvGrpSpPr/>
          <p:nvPr/>
        </p:nvGrpSpPr>
        <p:grpSpPr>
          <a:xfrm>
            <a:off x="3113061" y="2900870"/>
            <a:ext cx="575013" cy="449234"/>
            <a:chOff x="8348163" y="2764047"/>
            <a:chExt cx="545518" cy="415571"/>
          </a:xfrm>
        </p:grpSpPr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FAC2C921-04E4-3A50-7409-00B91EDE82AF}"/>
                </a:ext>
              </a:extLst>
            </p:cNvPr>
            <p:cNvSpPr/>
            <p:nvPr/>
          </p:nvSpPr>
          <p:spPr>
            <a:xfrm>
              <a:off x="8348163" y="2764047"/>
              <a:ext cx="477982" cy="415571"/>
            </a:xfrm>
            <a:prstGeom prst="ellipse">
              <a:avLst/>
            </a:prstGeom>
            <a:solidFill>
              <a:srgbClr val="3C69A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00" b="1" dirty="0">
                <a:latin typeface="Tramontina SmCd Titulos" panose="00000506000000000000" pitchFamily="2" charset="0"/>
              </a:endParaRPr>
            </a:p>
          </p:txBody>
        </p:sp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3A57CA7E-7818-D4D8-6A74-51DCE389EB86}"/>
                </a:ext>
              </a:extLst>
            </p:cNvPr>
            <p:cNvSpPr txBox="1"/>
            <p:nvPr/>
          </p:nvSpPr>
          <p:spPr>
            <a:xfrm>
              <a:off x="8415699" y="2805611"/>
              <a:ext cx="4779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solidFill>
                    <a:schemeClr val="bg1"/>
                  </a:solidFill>
                  <a:latin typeface="Tramontina SmCd Titulos" panose="00000506000000000000" pitchFamily="2" charset="0"/>
                </a:rPr>
                <a:t>10</a:t>
              </a:r>
              <a:endParaRPr lang="pt-BR" sz="1400" b="1" dirty="0">
                <a:solidFill>
                  <a:schemeClr val="bg1"/>
                </a:solidFill>
                <a:latin typeface="Tramontina SmCd Titulos" panose="00000506000000000000" pitchFamily="2" charset="0"/>
              </a:endParaRPr>
            </a:p>
          </p:txBody>
        </p: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2BA03F4A-6736-6A73-CB3B-5586A215BBA5}"/>
              </a:ext>
            </a:extLst>
          </p:cNvPr>
          <p:cNvGrpSpPr/>
          <p:nvPr/>
        </p:nvGrpSpPr>
        <p:grpSpPr>
          <a:xfrm>
            <a:off x="8256774" y="4058972"/>
            <a:ext cx="503826" cy="580451"/>
            <a:chOff x="8377737" y="2764047"/>
            <a:chExt cx="477982" cy="536955"/>
          </a:xfrm>
        </p:grpSpPr>
        <p:sp>
          <p:nvSpPr>
            <p:cNvPr id="27" name="Elipse 26">
              <a:extLst>
                <a:ext uri="{FF2B5EF4-FFF2-40B4-BE49-F238E27FC236}">
                  <a16:creationId xmlns:a16="http://schemas.microsoft.com/office/drawing/2014/main" id="{784CFAED-6EFA-A0B6-B72D-B0FC5CD6ADE3}"/>
                </a:ext>
              </a:extLst>
            </p:cNvPr>
            <p:cNvSpPr/>
            <p:nvPr/>
          </p:nvSpPr>
          <p:spPr>
            <a:xfrm>
              <a:off x="8377737" y="2764047"/>
              <a:ext cx="477982" cy="415571"/>
            </a:xfrm>
            <a:prstGeom prst="ellipse">
              <a:avLst/>
            </a:prstGeom>
            <a:solidFill>
              <a:srgbClr val="89ACD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00" b="1" dirty="0">
                <a:latin typeface="Tramontina SmCd Titulos" panose="00000506000000000000" pitchFamily="2" charset="0"/>
              </a:endParaRPr>
            </a:p>
          </p:txBody>
        </p: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CDFFEB57-9DC3-35FA-0D7B-43C156A3AA29}"/>
                </a:ext>
              </a:extLst>
            </p:cNvPr>
            <p:cNvSpPr txBox="1"/>
            <p:nvPr/>
          </p:nvSpPr>
          <p:spPr>
            <a:xfrm>
              <a:off x="8413747" y="2816989"/>
              <a:ext cx="386246" cy="4840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rgbClr val="033389"/>
                  </a:solidFill>
                  <a:latin typeface="Tramontina SmCd Titulos" panose="00000506000000000000" pitchFamily="2" charset="0"/>
                </a:rPr>
                <a:t>95</a:t>
              </a:r>
            </a:p>
            <a:p>
              <a:pPr algn="ctr"/>
              <a:endParaRPr lang="pt-BR" sz="1400" b="1" dirty="0">
                <a:solidFill>
                  <a:srgbClr val="033389"/>
                </a:solidFill>
                <a:latin typeface="Tramontina SmCd Titulos" panose="00000506000000000000" pitchFamily="2" charset="0"/>
              </a:endParaRPr>
            </a:p>
          </p:txBody>
        </p:sp>
      </p:grp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85A81C77-E9BD-741E-C241-947F1968A692}"/>
              </a:ext>
            </a:extLst>
          </p:cNvPr>
          <p:cNvGrpSpPr/>
          <p:nvPr/>
        </p:nvGrpSpPr>
        <p:grpSpPr>
          <a:xfrm>
            <a:off x="3217858" y="4628856"/>
            <a:ext cx="503826" cy="449234"/>
            <a:chOff x="8358021" y="2764047"/>
            <a:chExt cx="477982" cy="415571"/>
          </a:xfrm>
        </p:grpSpPr>
        <p:sp>
          <p:nvSpPr>
            <p:cNvPr id="30" name="Elipse 29">
              <a:extLst>
                <a:ext uri="{FF2B5EF4-FFF2-40B4-BE49-F238E27FC236}">
                  <a16:creationId xmlns:a16="http://schemas.microsoft.com/office/drawing/2014/main" id="{C9F9349C-1E03-7D28-77F0-0C1A36CB437C}"/>
                </a:ext>
              </a:extLst>
            </p:cNvPr>
            <p:cNvSpPr/>
            <p:nvPr/>
          </p:nvSpPr>
          <p:spPr>
            <a:xfrm>
              <a:off x="8358021" y="2764047"/>
              <a:ext cx="477982" cy="415571"/>
            </a:xfrm>
            <a:prstGeom prst="ellipse">
              <a:avLst/>
            </a:prstGeom>
            <a:solidFill>
              <a:srgbClr val="DDE6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00" b="1" dirty="0">
                <a:latin typeface="Tramontina SmCd Titulos" panose="00000506000000000000" pitchFamily="2" charset="0"/>
              </a:endParaRPr>
            </a:p>
          </p:txBody>
        </p:sp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C9716130-D88C-5854-E739-7E7A61126968}"/>
                </a:ext>
              </a:extLst>
            </p:cNvPr>
            <p:cNvSpPr txBox="1"/>
            <p:nvPr/>
          </p:nvSpPr>
          <p:spPr>
            <a:xfrm>
              <a:off x="8421089" y="2807377"/>
              <a:ext cx="386246" cy="284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rgbClr val="033389"/>
                  </a:solidFill>
                  <a:latin typeface="Tramontina SmCd Titulos" panose="00000506000000000000" pitchFamily="2" charset="0"/>
                </a:rPr>
                <a:t>11</a:t>
              </a:r>
              <a:endParaRPr lang="pt-BR" sz="1400" b="1" dirty="0">
                <a:solidFill>
                  <a:srgbClr val="033389"/>
                </a:solidFill>
                <a:latin typeface="Tramontina SmCd Titulos" panose="00000506000000000000" pitchFamily="2" charset="0"/>
              </a:endParaRPr>
            </a:p>
          </p:txBody>
        </p:sp>
      </p:grp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1EDBD843-8CF6-055D-EE17-42FE04E0FA8E}"/>
              </a:ext>
            </a:extLst>
          </p:cNvPr>
          <p:cNvSpPr txBox="1"/>
          <p:nvPr/>
        </p:nvSpPr>
        <p:spPr>
          <a:xfrm>
            <a:off x="7039392" y="2475980"/>
            <a:ext cx="1927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kern="1200" dirty="0">
                <a:solidFill>
                  <a:srgbClr val="033389"/>
                </a:solidFill>
                <a:latin typeface="Tramontina SmCd Titulos" panose="00000506000000000000" pitchFamily="2" charset="0"/>
                <a:ea typeface="+mn-ea"/>
                <a:cs typeface="+mn-cs"/>
              </a:rPr>
              <a:t>R$   3.618.570,69  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5226A64A-D3B7-6922-8C92-4B06A487471A}"/>
              </a:ext>
            </a:extLst>
          </p:cNvPr>
          <p:cNvSpPr txBox="1"/>
          <p:nvPr/>
        </p:nvSpPr>
        <p:spPr>
          <a:xfrm>
            <a:off x="3794106" y="2966161"/>
            <a:ext cx="1522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kern="1200" dirty="0">
                <a:solidFill>
                  <a:srgbClr val="033389"/>
                </a:solidFill>
                <a:latin typeface="Tramontina SmCd Titulos" panose="00000506000000000000" pitchFamily="2" charset="0"/>
                <a:ea typeface="+mn-ea"/>
                <a:cs typeface="+mn-cs"/>
              </a:rPr>
              <a:t>R$  1.074.660,00 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0858A124-0C32-BA56-029D-2F8737872BAB}"/>
              </a:ext>
            </a:extLst>
          </p:cNvPr>
          <p:cNvSpPr txBox="1"/>
          <p:nvPr/>
        </p:nvSpPr>
        <p:spPr>
          <a:xfrm>
            <a:off x="4672928" y="3588415"/>
            <a:ext cx="1784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kern="1200" dirty="0">
                <a:solidFill>
                  <a:srgbClr val="033389"/>
                </a:solidFill>
                <a:latin typeface="Tramontina SmCd Titulos" panose="00000506000000000000" pitchFamily="2" charset="0"/>
                <a:ea typeface="+mn-ea"/>
                <a:cs typeface="+mn-cs"/>
              </a:rPr>
              <a:t>R$   5.458.186,09   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CAD74988-9558-A702-384A-7535CAC29F7D}"/>
              </a:ext>
            </a:extLst>
          </p:cNvPr>
          <p:cNvSpPr txBox="1"/>
          <p:nvPr/>
        </p:nvSpPr>
        <p:spPr>
          <a:xfrm>
            <a:off x="8798557" y="4144399"/>
            <a:ext cx="17343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kern="1200" dirty="0">
                <a:solidFill>
                  <a:srgbClr val="033389"/>
                </a:solidFill>
                <a:latin typeface="Tramontina SmCd Titulos" panose="00000506000000000000" pitchFamily="2" charset="0"/>
                <a:ea typeface="+mn-ea"/>
                <a:cs typeface="+mn-cs"/>
              </a:rPr>
              <a:t>R$  1.283.409,29 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B7069463-3A11-B5CC-37B2-7F0EFFE21CC2}"/>
              </a:ext>
            </a:extLst>
          </p:cNvPr>
          <p:cNvSpPr txBox="1"/>
          <p:nvPr/>
        </p:nvSpPr>
        <p:spPr>
          <a:xfrm>
            <a:off x="3891724" y="4693375"/>
            <a:ext cx="1522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kern="1200" dirty="0">
                <a:solidFill>
                  <a:srgbClr val="033389"/>
                </a:solidFill>
                <a:latin typeface="Tramontina SmCd Titulos" panose="00000506000000000000" pitchFamily="2" charset="0"/>
                <a:ea typeface="+mn-ea"/>
                <a:cs typeface="+mn-cs"/>
              </a:rPr>
              <a:t>R$  544.279,98   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152A533F-B3B3-5DDF-BA70-582C7CAA4913}"/>
              </a:ext>
            </a:extLst>
          </p:cNvPr>
          <p:cNvSpPr txBox="1"/>
          <p:nvPr/>
        </p:nvSpPr>
        <p:spPr>
          <a:xfrm>
            <a:off x="1340267" y="5339417"/>
            <a:ext cx="9376059" cy="830997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"/>
            </a:pPr>
            <a:r>
              <a:rPr lang="pt-BR" sz="1200" dirty="0">
                <a:solidFill>
                  <a:srgbClr val="0E2E81"/>
                </a:solidFill>
                <a:latin typeface="Tramontina Textos Thin" panose="00000300000000000000" pitchFamily="2" charset="0"/>
              </a:rPr>
              <a:t>Os benefícios de renda mensal vitalícia correspondem aos valores pagos aos 61 aposentados de renda vitalícia, 2 pensionistas. </a:t>
            </a:r>
          </a:p>
          <a:p>
            <a:pPr marL="285750" indent="-285750" algn="just">
              <a:buFont typeface="Wingdings" panose="05000000000000000000" pitchFamily="2" charset="2"/>
              <a:buChar char=""/>
            </a:pPr>
            <a:r>
              <a:rPr lang="pt-BR" sz="1200" dirty="0">
                <a:solidFill>
                  <a:srgbClr val="0E2E81"/>
                </a:solidFill>
                <a:latin typeface="Tramontina Textos Thin" panose="00000300000000000000" pitchFamily="2" charset="0"/>
              </a:rPr>
              <a:t>A Renda por prazo é definida em anos e a renda financeira em R$, ambas é definidas pelo aposentado.</a:t>
            </a:r>
          </a:p>
          <a:p>
            <a:pPr marL="285750" indent="-285750" algn="just">
              <a:buFont typeface="Wingdings" panose="05000000000000000000" pitchFamily="2" charset="2"/>
              <a:buChar char=""/>
            </a:pPr>
            <a:r>
              <a:rPr lang="pt-BR" sz="1200" dirty="0">
                <a:solidFill>
                  <a:srgbClr val="0E2E81"/>
                </a:solidFill>
                <a:latin typeface="Tramontina Textos Thin" panose="00000300000000000000" pitchFamily="2" charset="0"/>
              </a:rPr>
              <a:t>A portabilidade é realizada pelo participante que se desligou da empresa e transferiu o seu saldo para outra Entidade de Previdência Privada.</a:t>
            </a:r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B86F4163-42A3-AACC-801A-AB9C40EF436A}"/>
              </a:ext>
            </a:extLst>
          </p:cNvPr>
          <p:cNvGrpSpPr/>
          <p:nvPr/>
        </p:nvGrpSpPr>
        <p:grpSpPr>
          <a:xfrm>
            <a:off x="4051494" y="3483961"/>
            <a:ext cx="503826" cy="449234"/>
            <a:chOff x="8358021" y="2764047"/>
            <a:chExt cx="477982" cy="415571"/>
          </a:xfrm>
          <a:solidFill>
            <a:srgbClr val="769BBC"/>
          </a:solidFill>
        </p:grpSpPr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A1AFA5C1-B4FF-DE7E-AA0F-1395A6747F00}"/>
                </a:ext>
              </a:extLst>
            </p:cNvPr>
            <p:cNvSpPr/>
            <p:nvPr/>
          </p:nvSpPr>
          <p:spPr>
            <a:xfrm>
              <a:off x="8358021" y="2764047"/>
              <a:ext cx="477982" cy="41557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00" b="1" dirty="0">
                <a:latin typeface="Tramontina SmCd Titulos" panose="00000506000000000000" pitchFamily="2" charset="0"/>
              </a:endParaRPr>
            </a:p>
          </p:txBody>
        </p:sp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E9CFA6C4-2819-0CAE-B936-33D278C46525}"/>
                </a:ext>
              </a:extLst>
            </p:cNvPr>
            <p:cNvSpPr txBox="1"/>
            <p:nvPr/>
          </p:nvSpPr>
          <p:spPr>
            <a:xfrm>
              <a:off x="8427065" y="2817943"/>
              <a:ext cx="387684" cy="284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solidFill>
                    <a:srgbClr val="033389"/>
                  </a:solidFill>
                  <a:latin typeface="Tramontina SmCd Titulos" panose="00000506000000000000" pitchFamily="2" charset="0"/>
                </a:rPr>
                <a:t>25</a:t>
              </a:r>
              <a:endParaRPr lang="pt-BR" sz="1400" b="1" dirty="0">
                <a:solidFill>
                  <a:srgbClr val="033389"/>
                </a:solidFill>
                <a:latin typeface="Tramontina SmCd Titulos" panose="00000506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5032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>
          <a:extLst>
            <a:ext uri="{FF2B5EF4-FFF2-40B4-BE49-F238E27FC236}">
              <a16:creationId xmlns:a16="http://schemas.microsoft.com/office/drawing/2014/main" id="{08F3E06C-71BE-455E-7260-C87B7368E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9">
            <a:extLst>
              <a:ext uri="{FF2B5EF4-FFF2-40B4-BE49-F238E27FC236}">
                <a16:creationId xmlns:a16="http://schemas.microsoft.com/office/drawing/2014/main" id="{B7FE877E-47F9-BE59-2A3C-9CD8575646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-523875" y="5286374"/>
            <a:ext cx="2095501" cy="1047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>
            <a:extLst>
              <a:ext uri="{FF2B5EF4-FFF2-40B4-BE49-F238E27FC236}">
                <a16:creationId xmlns:a16="http://schemas.microsoft.com/office/drawing/2014/main" id="{8C62203A-6495-55B9-F1A2-A2D7F6B574D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>
            <a:off x="8826501" y="-4233"/>
            <a:ext cx="3365500" cy="168063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4D1E34C1-D359-4E71-E5BA-416AC40C57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9009396"/>
              </p:ext>
            </p:extLst>
          </p:nvPr>
        </p:nvGraphicFramePr>
        <p:xfrm>
          <a:off x="1844119" y="2320467"/>
          <a:ext cx="4568125" cy="178509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809663">
                  <a:extLst>
                    <a:ext uri="{9D8B030D-6E8A-4147-A177-3AD203B41FA5}">
                      <a16:colId xmlns:a16="http://schemas.microsoft.com/office/drawing/2014/main" val="2900996788"/>
                    </a:ext>
                  </a:extLst>
                </a:gridCol>
                <a:gridCol w="1758462">
                  <a:extLst>
                    <a:ext uri="{9D8B030D-6E8A-4147-A177-3AD203B41FA5}">
                      <a16:colId xmlns:a16="http://schemas.microsoft.com/office/drawing/2014/main" val="4134783571"/>
                    </a:ext>
                  </a:extLst>
                </a:gridCol>
              </a:tblGrid>
              <a:tr h="582889"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600" b="1" i="0" u="none" strike="noStrike" kern="1200" cap="none" dirty="0">
                          <a:ln w="6600">
                            <a:noFill/>
                            <a:prstDash val="solid"/>
                          </a:ln>
                          <a:solidFill>
                            <a:srgbClr val="0E2E81"/>
                          </a:solidFill>
                          <a:effectLst/>
                          <a:latin typeface="Tramontina SmCd Textos Light" panose="00000406000000000000" pitchFamily="2" charset="0"/>
                          <a:ea typeface="+mn-ea"/>
                          <a:cs typeface="+mn-cs"/>
                          <a:sym typeface="Arial"/>
                        </a:rPr>
                        <a:t>Despesas (mil R$)</a:t>
                      </a:r>
                    </a:p>
                  </a:txBody>
                  <a:tcPr marL="121920" marR="121920" marT="60960" marB="60960" anchor="ctr"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pt-BR" sz="1600" b="1" i="0" u="none" strike="noStrike" kern="1200" cap="none" dirty="0">
                        <a:ln w="6600">
                          <a:noFill/>
                          <a:prstDash val="solid"/>
                        </a:ln>
                        <a:solidFill>
                          <a:srgbClr val="0E2E81"/>
                        </a:solidFill>
                        <a:effectLst/>
                        <a:latin typeface="Tramontina SmCd Textos" panose="00000506000000000000" pitchFamily="2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69494473"/>
                  </a:ext>
                </a:extLst>
              </a:tr>
              <a:tr h="400736">
                <a:tc>
                  <a:txBody>
                    <a:bodyPr/>
                    <a:lstStyle/>
                    <a:p>
                      <a:pPr algn="r"/>
                      <a:r>
                        <a:rPr lang="pt-BR" sz="1600" b="0" i="0" u="none" strike="noStrike" kern="1200" cap="none" baseline="0" dirty="0">
                          <a:solidFill>
                            <a:srgbClr val="0E2E81"/>
                          </a:solidFill>
                          <a:latin typeface="Tramontina Titulos Light" panose="00000400000000000000" pitchFamily="2" charset="0"/>
                          <a:ea typeface="+mn-ea"/>
                          <a:cs typeface="+mn-cs"/>
                          <a:sym typeface="Arial"/>
                        </a:rPr>
                        <a:t>Orçamento 2025</a:t>
                      </a:r>
                    </a:p>
                  </a:txBody>
                  <a:tcPr marL="121920" marR="121920" marT="60960" marB="6096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kern="1200" cap="none" baseline="0" dirty="0">
                          <a:solidFill>
                            <a:srgbClr val="0E2E81"/>
                          </a:solidFill>
                          <a:latin typeface="Tramontina Titulos Light" panose="00000400000000000000" pitchFamily="2" charset="0"/>
                          <a:ea typeface="+mn-ea"/>
                          <a:cs typeface="+mn-cs"/>
                          <a:sym typeface="Arial"/>
                        </a:rPr>
                        <a:t>2.318.000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5127494"/>
                  </a:ext>
                </a:extLst>
              </a:tr>
              <a:tr h="400736">
                <a:tc>
                  <a:txBody>
                    <a:bodyPr/>
                    <a:lstStyle/>
                    <a:p>
                      <a:pPr algn="r"/>
                      <a:r>
                        <a:rPr lang="pt-BR" sz="1600" b="0" i="0" u="none" strike="noStrike" kern="1200" cap="none" baseline="0" dirty="0">
                          <a:solidFill>
                            <a:srgbClr val="0E2E81"/>
                          </a:solidFill>
                          <a:latin typeface="Tramontina Titulos Light" panose="00000400000000000000" pitchFamily="2" charset="0"/>
                          <a:ea typeface="+mn-ea"/>
                          <a:cs typeface="+mn-cs"/>
                          <a:sym typeface="Arial"/>
                        </a:rPr>
                        <a:t>Realizado até DEZ | 2025</a:t>
                      </a:r>
                    </a:p>
                  </a:txBody>
                  <a:tcPr marL="121920" marR="121920" marT="60960" marB="6096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kern="1200" cap="none" baseline="0" dirty="0">
                          <a:solidFill>
                            <a:srgbClr val="013086"/>
                          </a:solidFill>
                          <a:latin typeface="Tramontina Titulos Light" panose="00000400000000000000" pitchFamily="2" charset="0"/>
                          <a:ea typeface="+mn-ea"/>
                          <a:cs typeface="+mn-cs"/>
                          <a:sym typeface="Arial"/>
                        </a:rPr>
                        <a:t>2.250.590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353733"/>
                  </a:ext>
                </a:extLst>
              </a:tr>
              <a:tr h="400736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600" b="1" kern="1200" baseline="0" dirty="0">
                          <a:solidFill>
                            <a:srgbClr val="0E2E81"/>
                          </a:solidFill>
                          <a:latin typeface="Tramontina SmCd Textos Light" panose="00000406000000000000" pitchFamily="2" charset="0"/>
                          <a:ea typeface="+mn-ea"/>
                          <a:cs typeface="+mn-cs"/>
                        </a:rPr>
                        <a:t>Orçado x Realizado</a:t>
                      </a:r>
                    </a:p>
                  </a:txBody>
                  <a:tcPr marL="121920" marR="121920" marT="60960" marB="6096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1" kern="1200" baseline="0" dirty="0">
                          <a:solidFill>
                            <a:srgbClr val="0E2E81"/>
                          </a:solidFill>
                          <a:latin typeface="Tramontina SmCd Textos Light" panose="00000406000000000000" pitchFamily="2" charset="0"/>
                          <a:ea typeface="+mn-ea"/>
                          <a:cs typeface="+mn-cs"/>
                        </a:rPr>
                        <a:t>97,09%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5509671"/>
                  </a:ext>
                </a:extLst>
              </a:tr>
            </a:tbl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A008ADD1-B9DF-B91C-1983-EEFBB4F98083}"/>
              </a:ext>
            </a:extLst>
          </p:cNvPr>
          <p:cNvSpPr txBox="1"/>
          <p:nvPr/>
        </p:nvSpPr>
        <p:spPr>
          <a:xfrm>
            <a:off x="1563574" y="5214812"/>
            <a:ext cx="9376059" cy="830997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"/>
            </a:pPr>
            <a:r>
              <a:rPr lang="pt-BR" sz="1200" dirty="0">
                <a:solidFill>
                  <a:srgbClr val="0E2E81"/>
                </a:solidFill>
                <a:latin typeface="Tramontina Textos Thin" panose="00000300000000000000" pitchFamily="2" charset="0"/>
              </a:rPr>
              <a:t>O PGA é a parcela do fundo de cobertura das despesas administrativas - uma "reserva técnica". É segregado pois deve ser gerenciada de forma independente em relação patrimônio do Plano de Benefícios.</a:t>
            </a:r>
          </a:p>
          <a:p>
            <a:pPr marL="285750" indent="-285750" algn="just">
              <a:buFont typeface="Wingdings" panose="05000000000000000000" pitchFamily="2" charset="2"/>
              <a:buChar char=""/>
            </a:pPr>
            <a:r>
              <a:rPr lang="pt-BR" sz="1200" dirty="0">
                <a:solidFill>
                  <a:srgbClr val="0E2E81"/>
                </a:solidFill>
                <a:latin typeface="Tramontina Textos Thin" panose="00000300000000000000" pitchFamily="2" charset="0"/>
              </a:rPr>
              <a:t>O Orçamento é definido anualmente referente as despesas com à administração geral da Entidade (consultorias, avaliação atuarial, estudos, comunicação, pessoal, encargos...). As despesas com investimentos são deduzidas diretamente.</a:t>
            </a:r>
          </a:p>
        </p:txBody>
      </p:sp>
      <p:sp>
        <p:nvSpPr>
          <p:cNvPr id="2" name="Google Shape;118;p19">
            <a:extLst>
              <a:ext uri="{FF2B5EF4-FFF2-40B4-BE49-F238E27FC236}">
                <a16:creationId xmlns:a16="http://schemas.microsoft.com/office/drawing/2014/main" id="{E332A9B2-31D8-2562-2220-D30AA2479ED1}"/>
              </a:ext>
            </a:extLst>
          </p:cNvPr>
          <p:cNvSpPr txBox="1"/>
          <p:nvPr/>
        </p:nvSpPr>
        <p:spPr>
          <a:xfrm>
            <a:off x="2206014" y="710456"/>
            <a:ext cx="7628649" cy="1196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lnSpc>
                <a:spcPct val="115000"/>
              </a:lnSpc>
              <a:buClr>
                <a:srgbClr val="013086"/>
              </a:buClr>
              <a:buSzPts val="4000"/>
              <a:buFont typeface="Commissioner Thin"/>
              <a:buNone/>
              <a:defRPr sz="5333">
                <a:solidFill>
                  <a:srgbClr val="013086"/>
                </a:solidFill>
                <a:latin typeface="Tramontina SmCd Titulos" panose="00000506000000000000" pitchFamily="2" charset="0"/>
                <a:ea typeface="Commissioner"/>
                <a:cs typeface="Commissioner"/>
              </a:defRPr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r>
              <a:rPr lang="pt-BR" sz="3600" dirty="0">
                <a:latin typeface="Tramontina Textos" panose="00000500000000000000" pitchFamily="2" charset="0"/>
                <a:sym typeface="Commissioner Thin"/>
              </a:rPr>
              <a:t>Plano de Gestão Administrativa</a:t>
            </a:r>
          </a:p>
        </p:txBody>
      </p:sp>
      <p:pic>
        <p:nvPicPr>
          <p:cNvPr id="4" name="Gráfico 3" descr="Apresentação com lista de verificação estrutura de tópicos">
            <a:extLst>
              <a:ext uri="{FF2B5EF4-FFF2-40B4-BE49-F238E27FC236}">
                <a16:creationId xmlns:a16="http://schemas.microsoft.com/office/drawing/2014/main" id="{0B525C2D-45EE-A861-A560-95C8A63492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72784" y="898772"/>
            <a:ext cx="724923" cy="724923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68377A2-E7C4-A9D2-B956-8AEE0103E9AB}"/>
              </a:ext>
            </a:extLst>
          </p:cNvPr>
          <p:cNvSpPr txBox="1"/>
          <p:nvPr/>
        </p:nvSpPr>
        <p:spPr>
          <a:xfrm>
            <a:off x="7979814" y="3092734"/>
            <a:ext cx="1309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>
                <a:solidFill>
                  <a:schemeClr val="accent3">
                    <a:lumMod val="50000"/>
                  </a:schemeClr>
                </a:solidFill>
                <a:latin typeface="Tramontina Textos Medium" panose="00000600000000000000" pitchFamily="2" charset="0"/>
              </a:rPr>
              <a:t>Saldo PGA</a:t>
            </a:r>
          </a:p>
        </p:txBody>
      </p:sp>
      <p:pic>
        <p:nvPicPr>
          <p:cNvPr id="7" name="Gráfico 6" descr="Barras de ouro estrutura de tópicos">
            <a:extLst>
              <a:ext uri="{FF2B5EF4-FFF2-40B4-BE49-F238E27FC236}">
                <a16:creationId xmlns:a16="http://schemas.microsoft.com/office/drawing/2014/main" id="{C58849C9-C5D5-B1B6-871E-BC096B727A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26790" y="2235911"/>
            <a:ext cx="816021" cy="882241"/>
          </a:xfrm>
          <a:prstGeom prst="rect">
            <a:avLst/>
          </a:prstGeom>
        </p:spPr>
      </p:pic>
      <p:sp>
        <p:nvSpPr>
          <p:cNvPr id="21" name="Google Shape;94;p19">
            <a:extLst>
              <a:ext uri="{FF2B5EF4-FFF2-40B4-BE49-F238E27FC236}">
                <a16:creationId xmlns:a16="http://schemas.microsoft.com/office/drawing/2014/main" id="{C6788836-B88F-DBBB-1854-85F2ACCA485D}"/>
              </a:ext>
            </a:extLst>
          </p:cNvPr>
          <p:cNvSpPr txBox="1">
            <a:spLocks/>
          </p:cNvSpPr>
          <p:nvPr/>
        </p:nvSpPr>
        <p:spPr>
          <a:xfrm>
            <a:off x="6459860" y="3429000"/>
            <a:ext cx="4445111" cy="914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pt-BR" sz="3500" b="1" i="1" kern="0" dirty="0">
                <a:solidFill>
                  <a:srgbClr val="003087"/>
                </a:solidFill>
                <a:latin typeface="Tramontina Titulos Thin" panose="00000300000000000000" pitchFamily="2" charset="0"/>
                <a:ea typeface="Commissioner Thin"/>
                <a:cs typeface="Commissioner Thin"/>
                <a:sym typeface="Commissioner Thin"/>
              </a:rPr>
              <a:t>R$ 1.270 mil</a:t>
            </a:r>
            <a:endParaRPr lang="pt-BR" sz="3500" kern="0" dirty="0">
              <a:solidFill>
                <a:srgbClr val="003087"/>
              </a:solidFill>
              <a:latin typeface="Tramontina Titulos Thin" panose="00000300000000000000" pitchFamily="2" charset="0"/>
              <a:ea typeface="Commissioner Thin"/>
              <a:cs typeface="Commissioner Thin"/>
              <a:sym typeface="Commissioner Thin"/>
            </a:endParaRPr>
          </a:p>
        </p:txBody>
      </p:sp>
      <p:pic>
        <p:nvPicPr>
          <p:cNvPr id="22" name="Imagem 21" descr="Uma imagem contendo Texto&#10;&#10;Descrição gerada automaticamente">
            <a:extLst>
              <a:ext uri="{FF2B5EF4-FFF2-40B4-BE49-F238E27FC236}">
                <a16:creationId xmlns:a16="http://schemas.microsoft.com/office/drawing/2014/main" id="{CC3BFE37-E45B-BBA0-2B3C-20E0A8F86C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68439" y="6219024"/>
            <a:ext cx="1662495" cy="293644"/>
          </a:xfrm>
          <a:prstGeom prst="rect">
            <a:avLst/>
          </a:prstGeom>
        </p:spPr>
      </p:pic>
      <p:sp>
        <p:nvSpPr>
          <p:cNvPr id="23" name="Espaço Reservado para Rodapé 13">
            <a:extLst>
              <a:ext uri="{FF2B5EF4-FFF2-40B4-BE49-F238E27FC236}">
                <a16:creationId xmlns:a16="http://schemas.microsoft.com/office/drawing/2014/main" id="{F170DF8F-F7D7-8F61-9C4F-FA87BF3853BA}"/>
              </a:ext>
            </a:extLst>
          </p:cNvPr>
          <p:cNvSpPr txBox="1">
            <a:spLocks/>
          </p:cNvSpPr>
          <p:nvPr/>
        </p:nvSpPr>
        <p:spPr>
          <a:xfrm>
            <a:off x="1702245" y="6435860"/>
            <a:ext cx="2101926" cy="247651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>
                <a:solidFill>
                  <a:srgbClr val="033389"/>
                </a:solidFill>
                <a:latin typeface="Tramontina Textos Medium" panose="00000600000000000000" pitchFamily="2" charset="0"/>
              </a:rPr>
              <a:t>Relatório Mensal</a:t>
            </a:r>
          </a:p>
        </p:txBody>
      </p:sp>
      <p:sp>
        <p:nvSpPr>
          <p:cNvPr id="24" name="Espaço Reservado para Data 12">
            <a:extLst>
              <a:ext uri="{FF2B5EF4-FFF2-40B4-BE49-F238E27FC236}">
                <a16:creationId xmlns:a16="http://schemas.microsoft.com/office/drawing/2014/main" id="{CA73E448-2778-D212-C630-DF14D16DFE30}"/>
              </a:ext>
            </a:extLst>
          </p:cNvPr>
          <p:cNvSpPr txBox="1">
            <a:spLocks/>
          </p:cNvSpPr>
          <p:nvPr/>
        </p:nvSpPr>
        <p:spPr>
          <a:xfrm>
            <a:off x="3537584" y="6431662"/>
            <a:ext cx="1164438" cy="269332"/>
          </a:xfrm>
          <a:prstGeom prst="rect">
            <a:avLst/>
          </a:prstGeom>
          <a:effectLst/>
        </p:spPr>
        <p:txBody>
          <a:bodyPr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dirty="0">
                <a:solidFill>
                  <a:srgbClr val="033389"/>
                </a:solidFill>
                <a:latin typeface="Tramontina Textos Medium" panose="00000600000000000000" pitchFamily="2" charset="0"/>
              </a:rPr>
              <a:t>DEZ | 2025</a:t>
            </a:r>
          </a:p>
        </p:txBody>
      </p:sp>
      <p:sp>
        <p:nvSpPr>
          <p:cNvPr id="25" name="Espaço Reservado para Número de Slide 14">
            <a:extLst>
              <a:ext uri="{FF2B5EF4-FFF2-40B4-BE49-F238E27FC236}">
                <a16:creationId xmlns:a16="http://schemas.microsoft.com/office/drawing/2014/main" id="{3E7FED0C-986E-3FBF-020A-3DE48CCF524A}"/>
              </a:ext>
            </a:extLst>
          </p:cNvPr>
          <p:cNvSpPr txBox="1">
            <a:spLocks/>
          </p:cNvSpPr>
          <p:nvPr/>
        </p:nvSpPr>
        <p:spPr>
          <a:xfrm>
            <a:off x="1192313" y="6436761"/>
            <a:ext cx="523240" cy="261347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>
                <a:solidFill>
                  <a:srgbClr val="033389"/>
                </a:solidFill>
                <a:latin typeface="Tramontina Textos Medium" panose="00000600000000000000" pitchFamily="2" charset="0"/>
              </a:rPr>
              <a:t>10</a:t>
            </a:r>
            <a:endParaRPr lang="pt-BR" sz="1400" dirty="0">
              <a:solidFill>
                <a:srgbClr val="033389"/>
              </a:solidFill>
            </a:endParaRPr>
          </a:p>
        </p:txBody>
      </p:sp>
      <p:cxnSp>
        <p:nvCxnSpPr>
          <p:cNvPr id="26" name="Google Shape;82;p17">
            <a:extLst>
              <a:ext uri="{FF2B5EF4-FFF2-40B4-BE49-F238E27FC236}">
                <a16:creationId xmlns:a16="http://schemas.microsoft.com/office/drawing/2014/main" id="{44754DA4-204C-3D4F-40B3-DDBA475F2A09}"/>
              </a:ext>
            </a:extLst>
          </p:cNvPr>
          <p:cNvCxnSpPr>
            <a:cxnSpLocks/>
          </p:cNvCxnSpPr>
          <p:nvPr/>
        </p:nvCxnSpPr>
        <p:spPr>
          <a:xfrm>
            <a:off x="1047751" y="6365846"/>
            <a:ext cx="8667847" cy="0"/>
          </a:xfrm>
          <a:prstGeom prst="straightConnector1">
            <a:avLst/>
          </a:prstGeom>
          <a:noFill/>
          <a:ln w="19050" cap="flat" cmpd="sng">
            <a:solidFill>
              <a:srgbClr val="003086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295416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>
          <a:extLst>
            <a:ext uri="{FF2B5EF4-FFF2-40B4-BE49-F238E27FC236}">
              <a16:creationId xmlns:a16="http://schemas.microsoft.com/office/drawing/2014/main" id="{CCF99298-3A38-F4EA-CB94-61365761D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9">
            <a:extLst>
              <a:ext uri="{FF2B5EF4-FFF2-40B4-BE49-F238E27FC236}">
                <a16:creationId xmlns:a16="http://schemas.microsoft.com/office/drawing/2014/main" id="{BE5548AC-6422-086F-D343-1CFFBC5C0A3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-523875" y="5286374"/>
            <a:ext cx="2095501" cy="1047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>
            <a:extLst>
              <a:ext uri="{FF2B5EF4-FFF2-40B4-BE49-F238E27FC236}">
                <a16:creationId xmlns:a16="http://schemas.microsoft.com/office/drawing/2014/main" id="{3329197E-3E51-CB68-E8A2-6880AFE5C56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>
            <a:off x="8826501" y="-4233"/>
            <a:ext cx="3365500" cy="168063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18;p19">
            <a:extLst>
              <a:ext uri="{FF2B5EF4-FFF2-40B4-BE49-F238E27FC236}">
                <a16:creationId xmlns:a16="http://schemas.microsoft.com/office/drawing/2014/main" id="{5FAA599F-DD27-4974-D1B7-7B9429DF6D62}"/>
              </a:ext>
            </a:extLst>
          </p:cNvPr>
          <p:cNvSpPr txBox="1"/>
          <p:nvPr/>
        </p:nvSpPr>
        <p:spPr>
          <a:xfrm>
            <a:off x="2235222" y="963767"/>
            <a:ext cx="6468228" cy="106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lnSpc>
                <a:spcPct val="115000"/>
              </a:lnSpc>
              <a:buClr>
                <a:srgbClr val="013086"/>
              </a:buClr>
              <a:buSzPts val="4000"/>
            </a:pPr>
            <a:r>
              <a:rPr lang="pt-BR" sz="3600" dirty="0">
                <a:solidFill>
                  <a:srgbClr val="013086"/>
                </a:solidFill>
                <a:latin typeface="Tramontina Textos" panose="00000500000000000000" pitchFamily="2" charset="0"/>
                <a:sym typeface="Commissioner Thin"/>
              </a:rPr>
              <a:t>Mensagem Final de 2025!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02B2B0F-DFCA-3200-4D34-676ED388C7A2}"/>
              </a:ext>
            </a:extLst>
          </p:cNvPr>
          <p:cNvSpPr txBox="1"/>
          <p:nvPr/>
        </p:nvSpPr>
        <p:spPr>
          <a:xfrm>
            <a:off x="1591602" y="2132797"/>
            <a:ext cx="8576837" cy="317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pt-BR" sz="1600" dirty="0">
                <a:solidFill>
                  <a:srgbClr val="013086"/>
                </a:solidFill>
                <a:latin typeface="Tramontina Cond Titulos" panose="00000506000000000000" pitchFamily="2" charset="0"/>
              </a:rPr>
              <a:t>Encerramos o exercício de 2025 com a satisfação de compartilhar resultados positivos e consistentes, refletindo o compromisso permanente da Tramontinaprev com a gestão responsável, prudente e transparente dos recursos que nos são confiados.</a:t>
            </a:r>
          </a:p>
          <a:p>
            <a:pPr>
              <a:lnSpc>
                <a:spcPts val="2200"/>
              </a:lnSpc>
            </a:pPr>
            <a:endParaRPr lang="pt-BR" sz="1600" dirty="0">
              <a:solidFill>
                <a:srgbClr val="013086"/>
              </a:solidFill>
              <a:latin typeface="Tramontina Cond Titulos" panose="00000506000000000000" pitchFamily="2" charset="0"/>
            </a:endParaRPr>
          </a:p>
          <a:p>
            <a:pPr>
              <a:lnSpc>
                <a:spcPts val="2200"/>
              </a:lnSpc>
            </a:pPr>
            <a:r>
              <a:rPr lang="pt-BR" sz="1600" dirty="0">
                <a:solidFill>
                  <a:srgbClr val="013086"/>
                </a:solidFill>
                <a:latin typeface="Tramontina Cond Titulos" panose="00000506000000000000" pitchFamily="2" charset="0"/>
              </a:rPr>
              <a:t>O ano foi marcado por um desempenho favorável dos investimentos, resultado de uma estratégia estruturada, baseada em critérios técnicos, diversificação adequada e rigor no acompanhamento dos cenários econômicos. Mesmo diante de um ambiente desafiador e dinâmico, mantivemos disciplina na alocação de ativos e foco na preservação do equilíbrio de longo prazo.</a:t>
            </a:r>
            <a:br>
              <a:rPr lang="pt-BR" sz="1600" dirty="0">
                <a:solidFill>
                  <a:srgbClr val="013086"/>
                </a:solidFill>
                <a:latin typeface="Tramontina Cond Titulos" panose="00000506000000000000" pitchFamily="2" charset="0"/>
              </a:rPr>
            </a:br>
            <a:br>
              <a:rPr lang="pt-BR" sz="1600" dirty="0">
                <a:solidFill>
                  <a:srgbClr val="013086"/>
                </a:solidFill>
                <a:latin typeface="Tramontina Cond Titulos" panose="00000506000000000000" pitchFamily="2" charset="0"/>
              </a:rPr>
            </a:br>
            <a:r>
              <a:rPr lang="pt-BR" sz="1600" dirty="0">
                <a:solidFill>
                  <a:srgbClr val="013086"/>
                </a:solidFill>
                <a:latin typeface="Tramontina Cond Titulos" panose="00000506000000000000" pitchFamily="2" charset="0"/>
              </a:rPr>
              <a:t>Em breve será disponibilizado o Relatório Anual Resumo 2025 com as informações e os resultados mais relevantes do Plano de Benefícios Tramontinaprev.</a:t>
            </a:r>
          </a:p>
        </p:txBody>
      </p:sp>
      <p:pic>
        <p:nvPicPr>
          <p:cNvPr id="2" name="Imagem 1" descr="Uma imagem contendo Texto&#10;&#10;Descrição gerada automaticamente">
            <a:extLst>
              <a:ext uri="{FF2B5EF4-FFF2-40B4-BE49-F238E27FC236}">
                <a16:creationId xmlns:a16="http://schemas.microsoft.com/office/drawing/2014/main" id="{B751EA06-8860-1C14-51CC-F61EC224C2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8439" y="6219024"/>
            <a:ext cx="1662495" cy="293644"/>
          </a:xfrm>
          <a:prstGeom prst="rect">
            <a:avLst/>
          </a:prstGeom>
        </p:spPr>
      </p:pic>
      <p:sp>
        <p:nvSpPr>
          <p:cNvPr id="3" name="Espaço Reservado para Rodapé 13">
            <a:extLst>
              <a:ext uri="{FF2B5EF4-FFF2-40B4-BE49-F238E27FC236}">
                <a16:creationId xmlns:a16="http://schemas.microsoft.com/office/drawing/2014/main" id="{03B26343-5A3C-C075-683D-EEE727915B7D}"/>
              </a:ext>
            </a:extLst>
          </p:cNvPr>
          <p:cNvSpPr txBox="1">
            <a:spLocks/>
          </p:cNvSpPr>
          <p:nvPr/>
        </p:nvSpPr>
        <p:spPr>
          <a:xfrm>
            <a:off x="1702245" y="6435860"/>
            <a:ext cx="2101926" cy="247651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>
                <a:solidFill>
                  <a:srgbClr val="033389"/>
                </a:solidFill>
                <a:latin typeface="Tramontina Textos Medium" panose="00000600000000000000" pitchFamily="2" charset="0"/>
              </a:rPr>
              <a:t>Relatório Mensal</a:t>
            </a:r>
          </a:p>
        </p:txBody>
      </p:sp>
      <p:sp>
        <p:nvSpPr>
          <p:cNvPr id="4" name="Espaço Reservado para Data 12">
            <a:extLst>
              <a:ext uri="{FF2B5EF4-FFF2-40B4-BE49-F238E27FC236}">
                <a16:creationId xmlns:a16="http://schemas.microsoft.com/office/drawing/2014/main" id="{111A2A23-756B-ED10-E407-5E035B09EE4C}"/>
              </a:ext>
            </a:extLst>
          </p:cNvPr>
          <p:cNvSpPr txBox="1">
            <a:spLocks/>
          </p:cNvSpPr>
          <p:nvPr/>
        </p:nvSpPr>
        <p:spPr>
          <a:xfrm>
            <a:off x="3537584" y="6431662"/>
            <a:ext cx="1164438" cy="269332"/>
          </a:xfrm>
          <a:prstGeom prst="rect">
            <a:avLst/>
          </a:prstGeom>
          <a:effectLst/>
        </p:spPr>
        <p:txBody>
          <a:bodyPr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dirty="0">
                <a:solidFill>
                  <a:srgbClr val="033389"/>
                </a:solidFill>
                <a:latin typeface="Tramontina Textos Medium" panose="00000600000000000000" pitchFamily="2" charset="0"/>
              </a:rPr>
              <a:t>DEZ | 2025</a:t>
            </a:r>
          </a:p>
        </p:txBody>
      </p:sp>
      <p:sp>
        <p:nvSpPr>
          <p:cNvPr id="5" name="Espaço Reservado para Número de Slide 14">
            <a:extLst>
              <a:ext uri="{FF2B5EF4-FFF2-40B4-BE49-F238E27FC236}">
                <a16:creationId xmlns:a16="http://schemas.microsoft.com/office/drawing/2014/main" id="{3D9930BB-4D47-7100-0CE9-F90F3310F560}"/>
              </a:ext>
            </a:extLst>
          </p:cNvPr>
          <p:cNvSpPr txBox="1">
            <a:spLocks/>
          </p:cNvSpPr>
          <p:nvPr/>
        </p:nvSpPr>
        <p:spPr>
          <a:xfrm>
            <a:off x="1192313" y="6436761"/>
            <a:ext cx="523240" cy="261347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>
                <a:solidFill>
                  <a:srgbClr val="033389"/>
                </a:solidFill>
                <a:latin typeface="Tramontina Textos Medium" panose="00000600000000000000" pitchFamily="2" charset="0"/>
              </a:rPr>
              <a:t>11</a:t>
            </a:r>
            <a:endParaRPr lang="pt-BR" sz="1400" dirty="0">
              <a:solidFill>
                <a:srgbClr val="033389"/>
              </a:solidFill>
            </a:endParaRPr>
          </a:p>
        </p:txBody>
      </p:sp>
      <p:pic>
        <p:nvPicPr>
          <p:cNvPr id="9" name="Gráfico 8" descr="Envelope aberto estrutura de tópicos">
            <a:extLst>
              <a:ext uri="{FF2B5EF4-FFF2-40B4-BE49-F238E27FC236}">
                <a16:creationId xmlns:a16="http://schemas.microsoft.com/office/drawing/2014/main" id="{59ED3556-C758-139F-F8DE-79F99A618F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08031" y="1110735"/>
            <a:ext cx="565665" cy="56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2583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4">
          <a:extLst>
            <a:ext uri="{FF2B5EF4-FFF2-40B4-BE49-F238E27FC236}">
              <a16:creationId xmlns:a16="http://schemas.microsoft.com/office/drawing/2014/main" id="{2E087940-6D51-BC95-7AD3-4A8591977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5">
            <a:extLst>
              <a:ext uri="{FF2B5EF4-FFF2-40B4-BE49-F238E27FC236}">
                <a16:creationId xmlns:a16="http://schemas.microsoft.com/office/drawing/2014/main" id="{2BF354F6-5901-19B7-A8C8-65EB0DE2CD6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"/>
            <a:ext cx="2579941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31;p24">
            <a:extLst>
              <a:ext uri="{FF2B5EF4-FFF2-40B4-BE49-F238E27FC236}">
                <a16:creationId xmlns:a16="http://schemas.microsoft.com/office/drawing/2014/main" id="{3F2557BC-A102-AB26-D5AD-9252A67677E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220307" y="1600790"/>
            <a:ext cx="6068243" cy="16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pt-BR" sz="2800" dirty="0">
                <a:solidFill>
                  <a:srgbClr val="013086"/>
                </a:solidFill>
                <a:latin typeface="Tramontina Textos" panose="00000500000000000000" pitchFamily="2" charset="0"/>
                <a:sym typeface="Commissioner"/>
              </a:rPr>
              <a:t>Saiba mais em:</a:t>
            </a:r>
            <a:br>
              <a:rPr lang="pt-BR" sz="2800" dirty="0">
                <a:solidFill>
                  <a:srgbClr val="013086"/>
                </a:solidFill>
                <a:latin typeface="Tramontina Textos" panose="00000500000000000000" pitchFamily="2" charset="0"/>
                <a:sym typeface="Commissioner"/>
              </a:rPr>
            </a:br>
            <a:r>
              <a:rPr lang="pt-BR" sz="2800" dirty="0">
                <a:solidFill>
                  <a:srgbClr val="013086"/>
                </a:solidFill>
                <a:latin typeface="Tramontina Textos" panose="00000500000000000000" pitchFamily="2" charset="0"/>
                <a:sym typeface="Commissioner"/>
              </a:rPr>
              <a:t> www.tramontina.net/prev</a:t>
            </a:r>
          </a:p>
        </p:txBody>
      </p:sp>
      <p:pic>
        <p:nvPicPr>
          <p:cNvPr id="4" name="Imagem 3" descr="Uma imagem contendo Texto&#10;&#10;Descrição gerada automaticamente">
            <a:extLst>
              <a:ext uri="{FF2B5EF4-FFF2-40B4-BE49-F238E27FC236}">
                <a16:creationId xmlns:a16="http://schemas.microsoft.com/office/drawing/2014/main" id="{8F224C12-2707-A99F-56CC-027B0987BE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6203" y="3451019"/>
            <a:ext cx="3196449" cy="564584"/>
          </a:xfrm>
          <a:prstGeom prst="rect">
            <a:avLst/>
          </a:prstGeom>
        </p:spPr>
      </p:pic>
      <p:sp>
        <p:nvSpPr>
          <p:cNvPr id="8" name="Espaço Reservado para Rodapé 13">
            <a:extLst>
              <a:ext uri="{FF2B5EF4-FFF2-40B4-BE49-F238E27FC236}">
                <a16:creationId xmlns:a16="http://schemas.microsoft.com/office/drawing/2014/main" id="{6D78AE76-3420-FADC-B3C5-5FA430632EC8}"/>
              </a:ext>
            </a:extLst>
          </p:cNvPr>
          <p:cNvSpPr txBox="1">
            <a:spLocks/>
          </p:cNvSpPr>
          <p:nvPr/>
        </p:nvSpPr>
        <p:spPr>
          <a:xfrm>
            <a:off x="10415688" y="5607794"/>
            <a:ext cx="1746597" cy="3597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 rtl="0">
              <a:defRPr lang="pt-br"/>
            </a:defPPr>
            <a:lvl1pPr marL="0" algn="l" defTabSz="914400" rtl="0" eaLnBrk="1" latinLnBrk="0" hangingPunct="1">
              <a:defRPr sz="1100" b="0" i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900" dirty="0">
                <a:solidFill>
                  <a:srgbClr val="0E2E81"/>
                </a:solidFill>
                <a:latin typeface="Tramontina Textos" panose="00000500000000000000" pitchFamily="2" charset="0"/>
              </a:rPr>
              <a:t>Data Base:  31|12|2025</a:t>
            </a:r>
            <a:br>
              <a:rPr lang="pt-BR" sz="900" dirty="0">
                <a:solidFill>
                  <a:srgbClr val="0E2E81"/>
                </a:solidFill>
                <a:latin typeface="Tramontina Textos" panose="00000500000000000000" pitchFamily="2" charset="0"/>
              </a:rPr>
            </a:br>
            <a:r>
              <a:rPr lang="pt-BR" sz="900" dirty="0">
                <a:solidFill>
                  <a:srgbClr val="0E2E81"/>
                </a:solidFill>
                <a:latin typeface="Tramontina Textos" panose="00000500000000000000" pitchFamily="2" charset="0"/>
              </a:rPr>
              <a:t>Atualização: 26|01|2026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CB25F9F-326E-4C82-1C6E-220D1E45304C}"/>
              </a:ext>
            </a:extLst>
          </p:cNvPr>
          <p:cNvSpPr/>
          <p:nvPr/>
        </p:nvSpPr>
        <p:spPr>
          <a:xfrm>
            <a:off x="2579941" y="5967544"/>
            <a:ext cx="9612059" cy="8904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F63F568-25F6-325E-002D-84F6382D19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8557" y="6102448"/>
            <a:ext cx="5771739" cy="68093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242339121"/>
      </p:ext>
    </p:extLst>
  </p:cSld>
  <p:clrMapOvr>
    <a:masterClrMapping/>
  </p:clrMapOvr>
</p:sld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eg"/></Relationships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ersonalizada 2">
    <a:dk1>
      <a:sysClr val="windowText" lastClr="000000"/>
    </a:dk1>
    <a:lt1>
      <a:sysClr val="window" lastClr="FFFFFF"/>
    </a:lt1>
    <a:dk2>
      <a:srgbClr val="0B2827"/>
    </a:dk2>
    <a:lt2>
      <a:srgbClr val="3ABBCB"/>
    </a:lt2>
    <a:accent1>
      <a:srgbClr val="B495C2"/>
    </a:accent1>
    <a:accent2>
      <a:srgbClr val="FED086"/>
    </a:accent2>
    <a:accent3>
      <a:srgbClr val="696CA2"/>
    </a:accent3>
    <a:accent4>
      <a:srgbClr val="3ABBCB"/>
    </a:accent4>
    <a:accent5>
      <a:srgbClr val="D15A29"/>
    </a:accent5>
    <a:accent6>
      <a:srgbClr val="A1705D"/>
    </a:accent6>
    <a:hlink>
      <a:srgbClr val="B57001"/>
    </a:hlink>
    <a:folHlink>
      <a:srgbClr val="996209"/>
    </a:folHlink>
  </a:clrScheme>
  <a:fontScheme name="Personalizada 3">
    <a:majorFont>
      <a:latin typeface="Tramontina Titulos XBold"/>
      <a:ea typeface=""/>
      <a:cs typeface=""/>
    </a:majorFont>
    <a:minorFont>
      <a:latin typeface="Tramontina Texto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Personalizada 4">
    <a:dk1>
      <a:srgbClr val="5F473D"/>
    </a:dk1>
    <a:lt1>
      <a:srgbClr val="F6F0EA"/>
    </a:lt1>
    <a:dk2>
      <a:srgbClr val="323232"/>
    </a:dk2>
    <a:lt2>
      <a:srgbClr val="E3DED1"/>
    </a:lt2>
    <a:accent1>
      <a:srgbClr val="A5300F"/>
    </a:accent1>
    <a:accent2>
      <a:srgbClr val="D55816"/>
    </a:accent2>
    <a:accent3>
      <a:srgbClr val="E19825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  <a:fontScheme name="Em Tiras">
    <a:majorFont>
      <a:latin typeface="Corbel" panose="020B050302020402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orbel" panose="020B050302020402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  <a:font script="Geor" typeface="Sylfaen"/>
    </a:minorFont>
  </a:fontScheme>
  <a:fmtScheme name="Borda de Brilho">
    <a:fillStyleLst>
      <a:solidFill>
        <a:schemeClr val="phClr"/>
      </a:solidFill>
      <a:solidFill>
        <a:schemeClr val="phClr">
          <a:tint val="55000"/>
        </a:schemeClr>
      </a:solidFill>
      <a:solidFill>
        <a:schemeClr val="phClr"/>
      </a:solidFill>
    </a:fillStyleLst>
    <a:lnStyleLst>
      <a:ln w="12700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25400" algn="bl" rotWithShape="0">
            <a:srgbClr val="000000">
              <a:alpha val="60000"/>
            </a:srgbClr>
          </a:outerShdw>
        </a:effectLst>
      </a:effectStyle>
      <a:effectStyle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phClr">
              <a:shade val="40000"/>
              <a:satMod val="150000"/>
            </a:schemeClr>
          </a:contourClr>
        </a:sp3d>
      </a:effectStyle>
    </a:effectStyleLst>
    <a:bgFillStyleLst>
      <a:solidFill>
        <a:schemeClr val="phClr"/>
      </a:solidFill>
      <a:blipFill rotWithShape="1">
        <a:blip xmlns:r="http://schemas.openxmlformats.org/officeDocument/2006/relationships" r:embed="rId1">
          <a:duotone>
            <a:schemeClr val="phClr">
              <a:tint val="98000"/>
            </a:schemeClr>
            <a:schemeClr val="phClr">
              <a:tint val="99000"/>
              <a:shade val="96000"/>
              <a:satMod val="105000"/>
            </a:schemeClr>
          </a:duotone>
        </a:blip>
        <a:tile tx="0" ty="0" sx="100000" sy="100000" flip="none" algn="tl"/>
      </a:blipFill>
      <a:gradFill rotWithShape="1">
        <a:gsLst>
          <a:gs pos="0">
            <a:schemeClr val="phClr">
              <a:tint val="100000"/>
              <a:shade val="0"/>
              <a:satMod val="100000"/>
            </a:schemeClr>
          </a:gs>
          <a:gs pos="100000">
            <a:schemeClr val="phClr">
              <a:shade val="100000"/>
              <a:satMod val="10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Personalizada 2">
    <a:dk1>
      <a:sysClr val="windowText" lastClr="000000"/>
    </a:dk1>
    <a:lt1>
      <a:sysClr val="window" lastClr="FFFFFF"/>
    </a:lt1>
    <a:dk2>
      <a:srgbClr val="0B2827"/>
    </a:dk2>
    <a:lt2>
      <a:srgbClr val="3ABBCB"/>
    </a:lt2>
    <a:accent1>
      <a:srgbClr val="B495C2"/>
    </a:accent1>
    <a:accent2>
      <a:srgbClr val="FED086"/>
    </a:accent2>
    <a:accent3>
      <a:srgbClr val="696CA2"/>
    </a:accent3>
    <a:accent4>
      <a:srgbClr val="3ABBCB"/>
    </a:accent4>
    <a:accent5>
      <a:srgbClr val="D15A29"/>
    </a:accent5>
    <a:accent6>
      <a:srgbClr val="A1705D"/>
    </a:accent6>
    <a:hlink>
      <a:srgbClr val="B57001"/>
    </a:hlink>
    <a:folHlink>
      <a:srgbClr val="996209"/>
    </a:folHlink>
  </a:clrScheme>
  <a:fontScheme name="Personalizada 3">
    <a:majorFont>
      <a:latin typeface="Tramontina Titulos XBold"/>
      <a:ea typeface=""/>
      <a:cs typeface=""/>
    </a:majorFont>
    <a:minorFont>
      <a:latin typeface="Tramontina Texto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EB447C7428E1549BE4B56AFD74DF7BB" ma:contentTypeVersion="2" ma:contentTypeDescription="Crie um novo documento." ma:contentTypeScope="" ma:versionID="b8e7b1d9ad9bbcf7a60884b81157ec41">
  <xsd:schema xmlns:xsd="http://www.w3.org/2001/XMLSchema" xmlns:xs="http://www.w3.org/2001/XMLSchema" xmlns:p="http://schemas.microsoft.com/office/2006/metadata/properties" xmlns:ns3="1a313179-3b51-4600-80d5-98156bc37061" targetNamespace="http://schemas.microsoft.com/office/2006/metadata/properties" ma:root="true" ma:fieldsID="18955f05ac5becfed8cb5ea34054f597" ns3:_="">
    <xsd:import namespace="1a313179-3b51-4600-80d5-98156bc3706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313179-3b51-4600-80d5-98156bc370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D20B6E4-879E-4E6C-BDE7-261540CD37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C57D865-DB23-4F4C-8CDC-820B59FC55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a313179-3b51-4600-80d5-98156bc370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9EC1AB0-9704-404D-B6D3-819D938AC55B}">
  <ds:schemaRefs>
    <ds:schemaRef ds:uri="http://schemas.microsoft.com/office/infopath/2007/PartnerControls"/>
    <ds:schemaRef ds:uri="http://purl.org/dc/terms/"/>
    <ds:schemaRef ds:uri="http://schemas.microsoft.com/office/2006/metadata/properties"/>
    <ds:schemaRef ds:uri="http://purl.org/dc/dcmitype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1a313179-3b51-4600-80d5-98156bc37061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2025 Apresentação Brasil</Template>
  <TotalTime>15267</TotalTime>
  <Words>820</Words>
  <Application>Microsoft Office PowerPoint</Application>
  <PresentationFormat>Widescreen</PresentationFormat>
  <Paragraphs>177</Paragraphs>
  <Slides>12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15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28" baseType="lpstr">
      <vt:lpstr>Arial</vt:lpstr>
      <vt:lpstr>Bahnschrift</vt:lpstr>
      <vt:lpstr>Calibri</vt:lpstr>
      <vt:lpstr>Commissioner Thin</vt:lpstr>
      <vt:lpstr>Tramontina Cond Titulos</vt:lpstr>
      <vt:lpstr>Tramontina SmCd Textos</vt:lpstr>
      <vt:lpstr>Tramontina SmCd Textos Light</vt:lpstr>
      <vt:lpstr>Tramontina SmCd Textos XBold</vt:lpstr>
      <vt:lpstr>Tramontina SmCd Titulos</vt:lpstr>
      <vt:lpstr>Tramontina Textos</vt:lpstr>
      <vt:lpstr>Tramontina Textos Medium</vt:lpstr>
      <vt:lpstr>Tramontina Textos Thin</vt:lpstr>
      <vt:lpstr>Tramontina Titulos Light</vt:lpstr>
      <vt:lpstr>Tramontina Titulos Thin</vt:lpstr>
      <vt:lpstr>Wingdings</vt:lpstr>
      <vt:lpstr>Simple Light</vt:lpstr>
      <vt:lpstr>Dezembro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Saiba mais em:  www.tramontina.net/prev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Relatório Mensal</dc:title>
  <dc:creator>Sandra Pradella Chies</dc:creator>
  <cp:lastModifiedBy>Sandra Pradella</cp:lastModifiedBy>
  <cp:revision>207</cp:revision>
  <cp:lastPrinted>2025-03-24T19:32:34Z</cp:lastPrinted>
  <dcterms:created xsi:type="dcterms:W3CDTF">2021-04-07T16:24:52Z</dcterms:created>
  <dcterms:modified xsi:type="dcterms:W3CDTF">2026-02-25T11:18:04Z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0x010100CEB447C7428E1549BE4B56AFD74DF7BB</vt:lpwstr>
  </property>
</Properties>
</file>